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4" r:id="rId2"/>
    <p:sldId id="271" r:id="rId3"/>
    <p:sldId id="263" r:id="rId4"/>
    <p:sldId id="278" r:id="rId5"/>
    <p:sldId id="279" r:id="rId6"/>
    <p:sldId id="266" r:id="rId7"/>
    <p:sldId id="275" r:id="rId8"/>
    <p:sldId id="276" r:id="rId9"/>
    <p:sldId id="269" r:id="rId10"/>
    <p:sldId id="282" r:id="rId11"/>
    <p:sldId id="283" r:id="rId12"/>
    <p:sldId id="267" r:id="rId13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69" autoAdjust="0"/>
    <p:restoredTop sz="90367" autoAdjust="0"/>
  </p:normalViewPr>
  <p:slideViewPr>
    <p:cSldViewPr>
      <p:cViewPr>
        <p:scale>
          <a:sx n="84" d="100"/>
          <a:sy n="84" d="100"/>
        </p:scale>
        <p:origin x="-821" y="16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1464D9E7-2977-411C-ACD1-FC82BD2B681A}" type="datetimeFigureOut">
              <a:rPr lang="en-GB" smtClean="0"/>
              <a:t>30/10/2013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26EC4A30-A8E6-4683-A248-441326FB0D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748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2263775" y="55563"/>
            <a:ext cx="2016125" cy="1511300"/>
          </a:xfrm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0" y="1538288"/>
            <a:ext cx="7010400" cy="769778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28" indent="-171428">
              <a:lnSpc>
                <a:spcPct val="150000"/>
              </a:lnSpc>
              <a:spcAft>
                <a:spcPts val="1000"/>
              </a:spcAft>
              <a:buFont typeface="Arial" pitchFamily="34" charset="0"/>
              <a:buChar char="•"/>
              <a:tabLst>
                <a:tab pos="457140" algn="l"/>
              </a:tabLst>
              <a:defRPr/>
            </a:pPr>
            <a:endParaRPr lang="en-GB" b="1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/>
              <a:ea typeface="Arial Unicode MS"/>
              <a:cs typeface="Times New Roman"/>
            </a:endParaRP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1363" indent="-28416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1413" indent="-2270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98613" indent="-2270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5813" indent="-227013" defTabSz="935038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3013" indent="-227013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0213" indent="-227013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7413" indent="-227013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4613" indent="-227013" defTabSz="9350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9A1F6BCA-1A71-46FC-A7D6-2BC2A9A095EA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C4A30-A8E6-4683-A248-441326FB0D9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500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C4A30-A8E6-4683-A248-441326FB0D9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45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C4A30-A8E6-4683-A248-441326FB0D9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05873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C4A30-A8E6-4683-A248-441326FB0D9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1147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/>
              <a:t>Defence and security implications for the Alliance to 2030 and beyond.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C4A30-A8E6-4683-A248-441326FB0D9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983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C4A30-A8E6-4683-A248-441326FB0D9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5717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EC4A30-A8E6-4683-A248-441326FB0D9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82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D1915-05D2-4B4D-9ACB-102741CBCB71}" type="datetime1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42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FB02B-D21A-4506-BEF2-4C7E3AA4E34D}" type="datetime1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669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841F7-D768-45D0-8BAF-EA4D388DD031}" type="datetime1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5600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 txBox="1">
            <a:spLocks/>
          </p:cNvSpPr>
          <p:nvPr userDrawn="1"/>
        </p:nvSpPr>
        <p:spPr bwMode="auto">
          <a:xfrm>
            <a:off x="8763000" y="6594475"/>
            <a:ext cx="381000" cy="2635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 sz="6000">
                <a:solidFill>
                  <a:schemeClr val="bg1"/>
                </a:solidFill>
                <a:latin typeface="Arial" pitchFamily="34" charset="0"/>
              </a:defRPr>
            </a:lvl1pPr>
            <a:lvl2pPr marL="742950" indent="-285750">
              <a:defRPr sz="6000">
                <a:solidFill>
                  <a:schemeClr val="bg1"/>
                </a:solidFill>
                <a:latin typeface="Arial" pitchFamily="34" charset="0"/>
              </a:defRPr>
            </a:lvl2pPr>
            <a:lvl3pPr marL="1143000" indent="-228600">
              <a:defRPr sz="6000">
                <a:solidFill>
                  <a:schemeClr val="bg1"/>
                </a:solidFill>
                <a:latin typeface="Arial" pitchFamily="34" charset="0"/>
              </a:defRPr>
            </a:lvl3pPr>
            <a:lvl4pPr marL="1600200" indent="-228600">
              <a:defRPr sz="6000">
                <a:solidFill>
                  <a:schemeClr val="bg1"/>
                </a:solidFill>
                <a:latin typeface="Arial" pitchFamily="34" charset="0"/>
              </a:defRPr>
            </a:lvl4pPr>
            <a:lvl5pPr marL="2057400" indent="-228600">
              <a:defRPr sz="6000"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D984D87-A5A3-48B9-9A19-1750EC21FBC7}" type="slidenum">
              <a:rPr lang="en-GB" sz="1200" smtClean="0">
                <a:solidFill>
                  <a:srgbClr val="000000"/>
                </a:solidFill>
                <a:cs typeface="Arial" pitchFamily="34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sz="1200" dirty="0" smtClean="0">
              <a:solidFill>
                <a:srgbClr val="000000"/>
              </a:solidFill>
              <a:cs typeface="Arial" pitchFamily="34" charset="0"/>
            </a:endParaRPr>
          </a:p>
        </p:txBody>
      </p:sp>
      <p:pic>
        <p:nvPicPr>
          <p:cNvPr id="3" name="Picture 9" descr="http://www.kriik-alb.org/summeruni/2007/img/NATO%20logo%20copy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401638"/>
            <a:ext cx="1344612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1563" y="382588"/>
            <a:ext cx="1338262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5302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otal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 txBox="1">
            <a:spLocks/>
          </p:cNvSpPr>
          <p:nvPr userDrawn="1"/>
        </p:nvSpPr>
        <p:spPr bwMode="auto">
          <a:xfrm>
            <a:off x="8763000" y="6594475"/>
            <a:ext cx="381000" cy="2635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>
              <a:defRPr sz="6000">
                <a:solidFill>
                  <a:schemeClr val="bg1"/>
                </a:solidFill>
                <a:latin typeface="Arial" pitchFamily="34" charset="0"/>
              </a:defRPr>
            </a:lvl1pPr>
            <a:lvl2pPr marL="742950" indent="-285750">
              <a:defRPr sz="6000">
                <a:solidFill>
                  <a:schemeClr val="bg1"/>
                </a:solidFill>
                <a:latin typeface="Arial" pitchFamily="34" charset="0"/>
              </a:defRPr>
            </a:lvl2pPr>
            <a:lvl3pPr marL="1143000" indent="-228600">
              <a:defRPr sz="6000">
                <a:solidFill>
                  <a:schemeClr val="bg1"/>
                </a:solidFill>
                <a:latin typeface="Arial" pitchFamily="34" charset="0"/>
              </a:defRPr>
            </a:lvl3pPr>
            <a:lvl4pPr marL="1600200" indent="-228600">
              <a:defRPr sz="6000">
                <a:solidFill>
                  <a:schemeClr val="bg1"/>
                </a:solidFill>
                <a:latin typeface="Arial" pitchFamily="34" charset="0"/>
              </a:defRPr>
            </a:lvl4pPr>
            <a:lvl5pPr marL="2057400" indent="-228600">
              <a:defRPr sz="6000">
                <a:solidFill>
                  <a:schemeClr val="bg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bg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bg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bg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6000">
                <a:solidFill>
                  <a:schemeClr val="bg1"/>
                </a:solidFill>
                <a:latin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E111CCF2-D0F8-42A2-9671-B700D4E006EC}" type="slidenum">
              <a:rPr lang="en-GB" sz="1200" smtClean="0">
                <a:solidFill>
                  <a:srgbClr val="000000"/>
                </a:solidFill>
                <a:effectLst/>
                <a:cs typeface="Arial" pitchFamily="34" charset="0"/>
              </a:rPr>
              <a:pPr algn="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1200" dirty="0" smtClean="0">
              <a:solidFill>
                <a:srgbClr val="000000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971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B0AA4-D23F-4940-A684-78AAAD5397E8}" type="datetime1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855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96060-3474-4BAA-BBC0-84E0AF13D0D0}" type="datetime1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887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0157-00FA-43E8-8433-D090600D307D}" type="datetime1">
              <a:rPr lang="en-GB" smtClean="0"/>
              <a:t>30/10/2013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175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69F6D-5F83-4BCE-B3AE-0AE2586E9136}" type="datetime1">
              <a:rPr lang="en-GB" smtClean="0"/>
              <a:t>30/10/2013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31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96EF-1660-40B7-8338-BF035314BBD2}" type="datetime1">
              <a:rPr lang="en-GB" smtClean="0"/>
              <a:t>30/10/2013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620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23ECE-E3A0-4355-8CB9-257798EFFF99}" type="datetime1">
              <a:rPr lang="en-GB" smtClean="0"/>
              <a:t>30/10/2013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638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C9259-93C7-475A-AA76-4102FD9E2CA2}" type="datetime1">
              <a:rPr lang="en-GB" smtClean="0"/>
              <a:t>30/10/2013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02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3B74E-E8D4-4F75-B19A-6D36F4284201}" type="datetime1">
              <a:rPr lang="en-GB" smtClean="0"/>
              <a:t>30/10/2013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49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C067A-726E-4A4F-861A-7F36C6A4F8F9}" type="datetime1">
              <a:rPr lang="en-GB" smtClean="0"/>
              <a:t>30/10/2013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7853A-ADFD-4D75-BE93-22F38E72D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891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9" descr="http://www.kriik-alb.org/summeruni/2007/img/NATO%20logo%20copy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401638"/>
            <a:ext cx="2760662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2"/>
          <p:cNvSpPr txBox="1">
            <a:spLocks noChangeArrowheads="1"/>
          </p:cNvSpPr>
          <p:nvPr/>
        </p:nvSpPr>
        <p:spPr bwMode="auto">
          <a:xfrm>
            <a:off x="0" y="2514600"/>
            <a:ext cx="9144000" cy="314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spcBef>
                <a:spcPct val="200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2813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2813">
              <a:spcBef>
                <a:spcPct val="20000"/>
              </a:spcBef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2813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2813">
              <a:spcBef>
                <a:spcPct val="20000"/>
              </a:spcBef>
              <a:buFont typeface="Arial" pitchFamily="34" charset="0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b="1" dirty="0">
                <a:solidFill>
                  <a:srgbClr val="000000"/>
                </a:solidFill>
                <a:effectLst/>
                <a:sym typeface="Arial" pitchFamily="34" charset="0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0000"/>
                </a:solidFill>
                <a:sym typeface="Arial" pitchFamily="34" charset="0"/>
              </a:rPr>
              <a:t>Sea Level Rise </a:t>
            </a:r>
            <a:br>
              <a:rPr lang="en-US" altLang="en-US" b="1" dirty="0">
                <a:solidFill>
                  <a:srgbClr val="000000"/>
                </a:solidFill>
                <a:sym typeface="Arial" pitchFamily="34" charset="0"/>
              </a:rPr>
            </a:br>
            <a:r>
              <a:rPr lang="en-US" altLang="en-US" b="1" dirty="0">
                <a:solidFill>
                  <a:srgbClr val="000000"/>
                </a:solidFill>
                <a:sym typeface="Arial" pitchFamily="34" charset="0"/>
              </a:rPr>
              <a:t>&amp; </a:t>
            </a:r>
            <a:br>
              <a:rPr lang="en-US" altLang="en-US" b="1" dirty="0">
                <a:solidFill>
                  <a:srgbClr val="000000"/>
                </a:solidFill>
                <a:sym typeface="Arial" pitchFamily="34" charset="0"/>
              </a:rPr>
            </a:br>
            <a:r>
              <a:rPr lang="en-US" altLang="en-US" b="1" dirty="0">
                <a:solidFill>
                  <a:srgbClr val="000000"/>
                </a:solidFill>
                <a:sym typeface="Arial" pitchFamily="34" charset="0"/>
              </a:rPr>
              <a:t>NATO’s Future Security </a:t>
            </a:r>
            <a:r>
              <a:rPr lang="en-US" altLang="en-US" b="1" dirty="0" smtClean="0">
                <a:solidFill>
                  <a:srgbClr val="000000"/>
                </a:solidFill>
                <a:sym typeface="Arial" pitchFamily="34" charset="0"/>
              </a:rPr>
              <a:t>Environment</a:t>
            </a:r>
          </a:p>
          <a:p>
            <a:pPr algn="ctr">
              <a:spcBef>
                <a:spcPct val="0"/>
              </a:spcBef>
              <a:buNone/>
            </a:pPr>
            <a:endParaRPr lang="en-US" altLang="en-US" b="1" dirty="0">
              <a:solidFill>
                <a:srgbClr val="000000"/>
              </a:solidFill>
              <a:sym typeface="Arial" pitchFamily="34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n-US" altLang="en-US" b="1" dirty="0" smtClean="0">
                <a:solidFill>
                  <a:srgbClr val="000000"/>
                </a:solidFill>
                <a:sym typeface="Arial" pitchFamily="34" charset="0"/>
              </a:rPr>
              <a:t> </a:t>
            </a:r>
            <a:endParaRPr lang="en-US" altLang="en-US" dirty="0">
              <a:solidFill>
                <a:srgbClr val="000000"/>
              </a:solidFill>
              <a:effectLst/>
              <a:sym typeface="Arial" pitchFamily="34" charset="0"/>
            </a:endParaRPr>
          </a:p>
          <a:p>
            <a:pPr algn="ctr" eaLnBrk="1" hangingPunct="1">
              <a:buFont typeface="Arial" pitchFamily="34" charset="0"/>
              <a:buNone/>
            </a:pPr>
            <a:r>
              <a:rPr lang="en-US" altLang="en-US" sz="2400" dirty="0" smtClean="0">
                <a:solidFill>
                  <a:srgbClr val="000000"/>
                </a:solidFill>
                <a:effectLst/>
              </a:rPr>
              <a:t>COL Janos Szonyegi, </a:t>
            </a:r>
            <a:r>
              <a:rPr lang="en-US" altLang="en-US" sz="2400" dirty="0">
                <a:solidFill>
                  <a:srgbClr val="000000"/>
                </a:solidFill>
                <a:effectLst/>
              </a:rPr>
              <a:t>ACT </a:t>
            </a:r>
            <a:r>
              <a:rPr lang="en-US" altLang="en-US" sz="2400" dirty="0" smtClean="0">
                <a:solidFill>
                  <a:srgbClr val="000000"/>
                </a:solidFill>
                <a:effectLst/>
              </a:rPr>
              <a:t>SPP SA BH</a:t>
            </a:r>
            <a:endParaRPr lang="en-US" altLang="en-US" sz="2400" dirty="0">
              <a:solidFill>
                <a:srgbClr val="000000"/>
              </a:solidFill>
              <a:effectLst/>
            </a:endParaRPr>
          </a:p>
          <a:p>
            <a:pPr algn="ctr" eaLnBrk="1" hangingPunct="1">
              <a:buFont typeface="Arial" pitchFamily="34" charset="0"/>
              <a:buNone/>
            </a:pPr>
            <a:r>
              <a:rPr lang="en-GB" altLang="en-US" sz="2400" dirty="0" smtClean="0">
                <a:solidFill>
                  <a:srgbClr val="000000"/>
                </a:solidFill>
                <a:effectLst/>
              </a:rPr>
              <a:t>30 </a:t>
            </a:r>
            <a:r>
              <a:rPr lang="en-GB" altLang="en-US" sz="2400" dirty="0">
                <a:solidFill>
                  <a:srgbClr val="000000"/>
                </a:solidFill>
                <a:effectLst/>
              </a:rPr>
              <a:t>October 2013</a:t>
            </a:r>
          </a:p>
          <a:p>
            <a:pPr algn="ctr" eaLnBrk="1" hangingPunct="1">
              <a:buFont typeface="Arial" pitchFamily="34" charset="0"/>
              <a:buNone/>
            </a:pPr>
            <a:endParaRPr lang="en-US" altLang="en-US" dirty="0">
              <a:solidFill>
                <a:srgbClr val="000000"/>
              </a:solidFill>
              <a:effectLst/>
            </a:endParaRPr>
          </a:p>
        </p:txBody>
      </p:sp>
      <p:pic>
        <p:nvPicPr>
          <p:cNvPr id="15364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28600"/>
            <a:ext cx="289242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155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463949"/>
            <a:ext cx="7391400" cy="4616648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buFontTx/>
              <a:buChar char="-"/>
            </a:pPr>
            <a:r>
              <a:rPr lang="en-GB" sz="2400" dirty="0" smtClean="0"/>
              <a:t>Increased </a:t>
            </a:r>
            <a:r>
              <a:rPr lang="en-GB" sz="2400" dirty="0"/>
              <a:t>humanitarian assistance and disaster relief operations due to extreme weather </a:t>
            </a:r>
            <a:r>
              <a:rPr lang="en-GB" sz="2400" dirty="0" smtClean="0"/>
              <a:t>events.</a:t>
            </a:r>
          </a:p>
          <a:p>
            <a:pPr algn="just">
              <a:spcBef>
                <a:spcPts val="600"/>
              </a:spcBef>
            </a:pPr>
            <a:endParaRPr lang="en-GB" sz="2400" dirty="0" smtClean="0"/>
          </a:p>
          <a:p>
            <a:pPr marL="342900" indent="-342900" algn="just">
              <a:spcBef>
                <a:spcPts val="600"/>
              </a:spcBef>
              <a:buFontTx/>
              <a:buChar char="-"/>
            </a:pPr>
            <a:r>
              <a:rPr lang="en-GB" sz="2400" dirty="0" smtClean="0"/>
              <a:t>Increased </a:t>
            </a:r>
            <a:r>
              <a:rPr lang="en-GB" sz="2400" dirty="0"/>
              <a:t>access to the Arctic region, driving </a:t>
            </a:r>
            <a:r>
              <a:rPr lang="en-GB" sz="2400" dirty="0" smtClean="0"/>
              <a:t>competition.</a:t>
            </a:r>
          </a:p>
          <a:p>
            <a:pPr algn="just">
              <a:spcBef>
                <a:spcPts val="600"/>
              </a:spcBef>
            </a:pPr>
            <a:endParaRPr lang="en-GB" sz="2400" dirty="0" smtClean="0"/>
          </a:p>
          <a:p>
            <a:pPr marL="342900" indent="-342900" algn="just">
              <a:spcBef>
                <a:spcPts val="600"/>
              </a:spcBef>
              <a:buFontTx/>
              <a:buChar char="-"/>
            </a:pPr>
            <a:r>
              <a:rPr lang="en-GB" sz="2400" dirty="0" smtClean="0"/>
              <a:t>Increased </a:t>
            </a:r>
            <a:r>
              <a:rPr lang="en-GB" sz="2400" dirty="0"/>
              <a:t>potential conflict due to water scarcity</a:t>
            </a:r>
            <a:r>
              <a:rPr lang="en-GB" sz="2400" dirty="0" smtClean="0"/>
              <a:t>.</a:t>
            </a:r>
          </a:p>
          <a:p>
            <a:pPr marL="800100" lvl="1" indent="-342900" algn="just">
              <a:spcBef>
                <a:spcPts val="600"/>
              </a:spcBef>
              <a:buFontTx/>
              <a:buChar char="-"/>
            </a:pPr>
            <a:r>
              <a:rPr lang="en-US" sz="2400" dirty="0"/>
              <a:t>Developing countries are already experiencing this</a:t>
            </a:r>
            <a:r>
              <a:rPr lang="en-US" sz="2400" dirty="0" smtClean="0"/>
              <a:t>.</a:t>
            </a:r>
          </a:p>
          <a:p>
            <a:pPr marL="800100" lvl="1" indent="-342900" algn="just">
              <a:spcBef>
                <a:spcPts val="600"/>
              </a:spcBef>
              <a:buFontTx/>
              <a:buChar char="-"/>
            </a:pPr>
            <a:r>
              <a:rPr lang="en-US" sz="2400" dirty="0" smtClean="0"/>
              <a:t>Competition for access and control of water sources increase the possibility of conflict and instability. </a:t>
            </a:r>
            <a:endParaRPr lang="en-GB" sz="24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828800" y="457200"/>
            <a:ext cx="563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Defence</a:t>
            </a:r>
            <a:r>
              <a:rPr lang="en-US" sz="2400" b="1" dirty="0"/>
              <a:t> and Security Implications</a:t>
            </a:r>
            <a:endParaRPr lang="en-GB" sz="2400" b="1" dirty="0"/>
          </a:p>
          <a:p>
            <a:pPr algn="ctr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1022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533400"/>
            <a:ext cx="5715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Challenges</a:t>
            </a:r>
            <a:endParaRPr lang="en-GB" sz="3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600200"/>
            <a:ext cx="7385756" cy="452431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smtClean="0"/>
              <a:t>Protection of growing mega-cities near coastlines</a:t>
            </a:r>
          </a:p>
          <a:p>
            <a:endParaRPr lang="en-US" sz="2400" dirty="0" smtClean="0"/>
          </a:p>
          <a:p>
            <a:pPr marL="285750" indent="-285750">
              <a:buFontTx/>
              <a:buChar char="-"/>
            </a:pPr>
            <a:r>
              <a:rPr lang="en-US" sz="2400" dirty="0" smtClean="0"/>
              <a:t>Providing fresh water in certain areas</a:t>
            </a:r>
          </a:p>
          <a:p>
            <a:endParaRPr lang="en-US" sz="2400" dirty="0" smtClean="0"/>
          </a:p>
          <a:p>
            <a:pPr marL="285750" indent="-285750">
              <a:buFontTx/>
              <a:buChar char="-"/>
            </a:pPr>
            <a:r>
              <a:rPr lang="en-US" sz="2400" dirty="0" smtClean="0"/>
              <a:t>Reshaping the environmental landscape</a:t>
            </a:r>
          </a:p>
          <a:p>
            <a:endParaRPr lang="en-US" sz="2400" dirty="0" smtClean="0"/>
          </a:p>
          <a:p>
            <a:pPr marL="285750" indent="-285750">
              <a:buFontTx/>
              <a:buChar char="-"/>
            </a:pPr>
            <a:r>
              <a:rPr lang="en-US" sz="2400" dirty="0" smtClean="0"/>
              <a:t>Agricultural Patterns</a:t>
            </a:r>
          </a:p>
          <a:p>
            <a:endParaRPr lang="en-US" sz="2400" dirty="0" smtClean="0"/>
          </a:p>
          <a:p>
            <a:pPr marL="285750" indent="-285750">
              <a:buFontTx/>
              <a:buChar char="-"/>
            </a:pPr>
            <a:r>
              <a:rPr lang="en-US" sz="2400" dirty="0" smtClean="0"/>
              <a:t>Human habitation</a:t>
            </a:r>
          </a:p>
          <a:p>
            <a:endParaRPr lang="en-US" sz="2400" dirty="0" smtClean="0"/>
          </a:p>
          <a:p>
            <a:pPr marL="285750" indent="-285750">
              <a:buFontTx/>
              <a:buChar char="-"/>
            </a:pPr>
            <a:r>
              <a:rPr lang="en-US" sz="2400" dirty="0" smtClean="0"/>
              <a:t>Post-event recovery</a:t>
            </a:r>
          </a:p>
          <a:p>
            <a:pPr marL="742950" lvl="1" indent="-285750">
              <a:buFontTx/>
              <a:buChar char="-"/>
            </a:pPr>
            <a:r>
              <a:rPr lang="en-US" sz="2400" dirty="0" smtClean="0"/>
              <a:t>International aid and assistance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500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533400"/>
            <a:ext cx="5715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Conclusion</a:t>
            </a:r>
            <a:endParaRPr lang="en-GB" sz="3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47700" y="2133600"/>
            <a:ext cx="7620000" cy="34163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400" dirty="0" smtClean="0"/>
              <a:t>NATO is aware </a:t>
            </a:r>
            <a:r>
              <a:rPr lang="en-US" sz="2400" dirty="0"/>
              <a:t>that </a:t>
            </a:r>
            <a:r>
              <a:rPr lang="en-US" sz="2400" dirty="0" smtClean="0"/>
              <a:t>sea-level-rise is one of the possible future issues that will present security challenges</a:t>
            </a:r>
          </a:p>
          <a:p>
            <a:pPr algn="just"/>
            <a:endParaRPr lang="en-US" sz="2400" dirty="0" smtClean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400" dirty="0" smtClean="0"/>
              <a:t>Climate change and other environmental trends are included in NATOs Futures Work</a:t>
            </a:r>
            <a:r>
              <a:rPr lang="en-US" sz="2400" dirty="0"/>
              <a:t> </a:t>
            </a:r>
            <a:r>
              <a:rPr lang="en-US" sz="2400" dirty="0" smtClean="0"/>
              <a:t>and the transformation process</a:t>
            </a:r>
          </a:p>
          <a:p>
            <a:pPr algn="just"/>
            <a:endParaRPr lang="en-US" sz="24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400" dirty="0" smtClean="0"/>
              <a:t>ACTs Long term Military Transformation effort is a process that aims to cover future challenges</a:t>
            </a:r>
          </a:p>
        </p:txBody>
      </p:sp>
    </p:spTree>
    <p:extLst>
      <p:ext uri="{BB962C8B-B14F-4D97-AF65-F5344CB8AC3E}">
        <p14:creationId xmlns:p14="http://schemas.microsoft.com/office/powerpoint/2010/main" val="114821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/>
          </p:cNvSpPr>
          <p:nvPr/>
        </p:nvSpPr>
        <p:spPr>
          <a:xfrm>
            <a:off x="381244" y="274638"/>
            <a:ext cx="8229600" cy="9445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400" b="1" dirty="0" smtClean="0"/>
              <a:t>Strategic Spaces in the Future</a:t>
            </a:r>
            <a:endParaRPr lang="en-GB" sz="3400" b="1" dirty="0"/>
          </a:p>
        </p:txBody>
      </p:sp>
      <p:pic>
        <p:nvPicPr>
          <p:cNvPr id="1026" name="Picture 2" descr="\\nuactsvfs-access.u000.nato.int\users$\act.medina\Desktop\Documents\Futures\Travaux en cours\desastresGF-73e4a - Copy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8" y="1257299"/>
            <a:ext cx="9056688" cy="521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81244" y="5867400"/>
            <a:ext cx="4571756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Threatened by Sea</a:t>
            </a:r>
            <a:endParaRPr lang="en-GB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43550" y="5316962"/>
            <a:ext cx="18288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spAutoFit/>
          </a:bodyPr>
          <a:lstStyle/>
          <a:p>
            <a:r>
              <a:rPr lang="en-US" sz="800" b="1" dirty="0" smtClean="0"/>
              <a:t>Coastal areas vulnerable to sea-level rising and flooding</a:t>
            </a:r>
            <a:endParaRPr lang="en-GB" sz="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543550" y="5655516"/>
            <a:ext cx="1828800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spAutoFit/>
          </a:bodyPr>
          <a:lstStyle/>
          <a:p>
            <a:r>
              <a:rPr lang="en-US" sz="800" b="1" dirty="0" smtClean="0"/>
              <a:t>Development areas and trajectories of tropical storms</a:t>
            </a:r>
            <a:endParaRPr lang="en-GB" sz="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543550" y="5961680"/>
            <a:ext cx="1828800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spAutoFit/>
          </a:bodyPr>
          <a:lstStyle/>
          <a:p>
            <a:r>
              <a:rPr lang="en-US" sz="800" b="1" dirty="0" smtClean="0"/>
              <a:t>High population density coastal areas</a:t>
            </a:r>
            <a:endParaRPr lang="en-GB" sz="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543550" y="6159787"/>
            <a:ext cx="1714500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spAutoFit/>
          </a:bodyPr>
          <a:lstStyle/>
          <a:p>
            <a:r>
              <a:rPr lang="en-US" sz="800" b="1" dirty="0" smtClean="0"/>
              <a:t>Main mangrove areas</a:t>
            </a:r>
            <a:endParaRPr lang="en-GB" sz="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6552354"/>
            <a:ext cx="38102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/>
              <a:t>*Source: Le Monde Diplomatique, </a:t>
            </a:r>
            <a:r>
              <a:rPr lang="fr-FR" sz="900" dirty="0" err="1" smtClean="0"/>
              <a:t>Feb</a:t>
            </a:r>
            <a:r>
              <a:rPr lang="fr-FR" sz="900" dirty="0" smtClean="0"/>
              <a:t>. 2005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133862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7853A-ADFD-4D75-BE93-22F38E72DBB0}" type="slidenum">
              <a:rPr lang="en-GB" smtClean="0"/>
              <a:t>3</a:t>
            </a:fld>
            <a:endParaRPr lang="en-GB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000" b="1" dirty="0" smtClean="0"/>
              <a:t>      Regions Affected from Sea Level Rise</a:t>
            </a:r>
            <a:endParaRPr lang="en-GB" sz="3000" b="1" dirty="0"/>
          </a:p>
        </p:txBody>
      </p:sp>
      <p:pic>
        <p:nvPicPr>
          <p:cNvPr id="14" name="Picture 9" descr="http://www.kriik-alb.org/summeruni/2007/img/NATO%20logo%20copy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3" y="422902"/>
            <a:ext cx="1377594" cy="696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894" y="308270"/>
            <a:ext cx="1316648" cy="897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46200"/>
            <a:ext cx="7780093" cy="4661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2000" y="6083300"/>
            <a:ext cx="75438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 smtClean="0"/>
              <a:t>*Source:</a:t>
            </a:r>
            <a:r>
              <a:rPr lang="en-US" sz="900" dirty="0" smtClean="0"/>
              <a:t> </a:t>
            </a:r>
            <a:r>
              <a:rPr lang="en-US" sz="900" dirty="0" err="1" smtClean="0"/>
              <a:t>Wissenschlaflicher</a:t>
            </a:r>
            <a:r>
              <a:rPr lang="en-US" sz="900" dirty="0" smtClean="0"/>
              <a:t> </a:t>
            </a:r>
            <a:r>
              <a:rPr lang="en-US" sz="900" dirty="0" err="1" smtClean="0"/>
              <a:t>Beriat</a:t>
            </a:r>
            <a:r>
              <a:rPr lang="en-US" sz="900" dirty="0" smtClean="0"/>
              <a:t> der </a:t>
            </a:r>
            <a:r>
              <a:rPr lang="en-US" sz="900" dirty="0" err="1" smtClean="0"/>
              <a:t>Bundesregierung</a:t>
            </a:r>
            <a:r>
              <a:rPr lang="en-US" sz="900" dirty="0" smtClean="0"/>
              <a:t> </a:t>
            </a:r>
            <a:r>
              <a:rPr lang="en-US" sz="900" dirty="0" err="1" smtClean="0"/>
              <a:t>Globale</a:t>
            </a:r>
            <a:r>
              <a:rPr lang="en-US" sz="900" dirty="0" smtClean="0"/>
              <a:t> </a:t>
            </a:r>
            <a:r>
              <a:rPr lang="en-US" sz="900" dirty="0" err="1" smtClean="0"/>
              <a:t>Umweltveranderungen</a:t>
            </a:r>
            <a:r>
              <a:rPr lang="en-US" sz="900" dirty="0" smtClean="0"/>
              <a:t>: Welt </a:t>
            </a:r>
            <a:r>
              <a:rPr lang="en-US" sz="900" dirty="0" err="1" smtClean="0"/>
              <a:t>im</a:t>
            </a:r>
            <a:r>
              <a:rPr lang="en-US" sz="900" dirty="0" smtClean="0"/>
              <a:t> </a:t>
            </a:r>
            <a:r>
              <a:rPr lang="en-US" sz="900" dirty="0" err="1" smtClean="0"/>
              <a:t>Wandel</a:t>
            </a:r>
            <a:r>
              <a:rPr lang="en-US" sz="900" dirty="0" smtClean="0"/>
              <a:t>. </a:t>
            </a:r>
            <a:r>
              <a:rPr lang="en-US" sz="900" dirty="0" err="1" smtClean="0"/>
              <a:t>Sicherheitsrisiko</a:t>
            </a:r>
            <a:r>
              <a:rPr lang="en-US" sz="900" dirty="0" smtClean="0"/>
              <a:t> </a:t>
            </a:r>
            <a:r>
              <a:rPr lang="en-US" sz="900" dirty="0" err="1" smtClean="0"/>
              <a:t>Kimawantel</a:t>
            </a:r>
            <a:r>
              <a:rPr lang="en-US" sz="900" dirty="0" smtClean="0"/>
              <a:t>, 2008, S. 174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206935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/>
          <p:cNvSpPr txBox="1">
            <a:spLocks/>
          </p:cNvSpPr>
          <p:nvPr/>
        </p:nvSpPr>
        <p:spPr>
          <a:xfrm>
            <a:off x="0" y="274638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/>
              <a:t>Projections of Sea Level Rise</a:t>
            </a:r>
            <a:endParaRPr lang="en-GB" sz="3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057400"/>
            <a:ext cx="7620000" cy="342900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noAutofit/>
          </a:bodyPr>
          <a:lstStyle/>
          <a:p>
            <a:pPr lvl="0" algn="ctr"/>
            <a:r>
              <a:rPr lang="en-US" sz="3000" dirty="0" smtClean="0">
                <a:solidFill>
                  <a:prstClr val="black"/>
                </a:solidFill>
              </a:rPr>
              <a:t>Increase of Sea Level Rise (by 1 meter)</a:t>
            </a:r>
          </a:p>
          <a:p>
            <a:pPr lvl="0" algn="ctr"/>
            <a:endParaRPr lang="en-US" sz="3000" dirty="0">
              <a:solidFill>
                <a:prstClr val="black"/>
              </a:solidFill>
            </a:endParaRPr>
          </a:p>
          <a:p>
            <a:pPr marL="342900" lvl="0" indent="-342900">
              <a:buFontTx/>
              <a:buChar char="-"/>
            </a:pPr>
            <a:r>
              <a:rPr lang="en-US" sz="3000" dirty="0">
                <a:solidFill>
                  <a:prstClr val="black"/>
                </a:solidFill>
              </a:rPr>
              <a:t>Loss of 1,5% of agricultural lands </a:t>
            </a:r>
            <a:endParaRPr lang="en-US" sz="3000" dirty="0" smtClean="0">
              <a:solidFill>
                <a:prstClr val="black"/>
              </a:solidFill>
            </a:endParaRPr>
          </a:p>
          <a:p>
            <a:pPr marL="914400" lvl="1" indent="-457200">
              <a:buFontTx/>
              <a:buChar char="-"/>
            </a:pPr>
            <a:r>
              <a:rPr lang="en-US" sz="3000" dirty="0" smtClean="0">
                <a:solidFill>
                  <a:prstClr val="black"/>
                </a:solidFill>
              </a:rPr>
              <a:t>Example</a:t>
            </a:r>
            <a:r>
              <a:rPr lang="en-US" sz="3000" dirty="0">
                <a:solidFill>
                  <a:prstClr val="black"/>
                </a:solidFill>
              </a:rPr>
              <a:t>:</a:t>
            </a:r>
            <a:r>
              <a:rPr lang="en-US" sz="3000" dirty="0" smtClean="0">
                <a:solidFill>
                  <a:prstClr val="black"/>
                </a:solidFill>
              </a:rPr>
              <a:t> Vietnam</a:t>
            </a:r>
          </a:p>
          <a:p>
            <a:pPr marL="457200" indent="-457200">
              <a:buFontTx/>
              <a:buChar char="-"/>
            </a:pPr>
            <a:r>
              <a:rPr lang="en-US" sz="3000" dirty="0" smtClean="0">
                <a:solidFill>
                  <a:prstClr val="black"/>
                </a:solidFill>
              </a:rPr>
              <a:t>Intrusion of salt water into ground water</a:t>
            </a:r>
          </a:p>
          <a:p>
            <a:pPr marL="457200" indent="-457200">
              <a:buFontTx/>
              <a:buChar char="-"/>
            </a:pPr>
            <a:r>
              <a:rPr lang="en-US" sz="3000" dirty="0" smtClean="0"/>
              <a:t>Increase </a:t>
            </a:r>
            <a:r>
              <a:rPr lang="en-US" sz="3000" dirty="0"/>
              <a:t>of severe storms </a:t>
            </a:r>
            <a:endParaRPr lang="en-US" sz="3000" dirty="0" smtClean="0"/>
          </a:p>
          <a:p>
            <a:endParaRPr lang="en-US" sz="3000" dirty="0"/>
          </a:p>
          <a:p>
            <a:endParaRPr lang="en-US" sz="30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21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546100"/>
            <a:ext cx="5791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Impacts of Sea Level Rise </a:t>
            </a:r>
            <a:endParaRPr lang="en-GB" sz="3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2157113"/>
            <a:ext cx="1447800" cy="49244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On Lives</a:t>
            </a:r>
            <a:endParaRPr lang="en-GB" sz="2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3198167"/>
            <a:ext cx="1790700" cy="49244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On Budget</a:t>
            </a:r>
            <a:endParaRPr lang="en-GB" sz="2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4343400"/>
            <a:ext cx="2590800" cy="492443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On Infrastructure</a:t>
            </a:r>
            <a:endParaRPr lang="en-GB" sz="2600" b="1" dirty="0"/>
          </a:p>
        </p:txBody>
      </p:sp>
      <p:sp>
        <p:nvSpPr>
          <p:cNvPr id="6" name="Right Brace 5"/>
          <p:cNvSpPr/>
          <p:nvPr/>
        </p:nvSpPr>
        <p:spPr>
          <a:xfrm>
            <a:off x="3581400" y="2105023"/>
            <a:ext cx="1280160" cy="267873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5181600" y="3126372"/>
            <a:ext cx="2667000" cy="46166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Security Vacuum</a:t>
            </a:r>
            <a:endParaRPr lang="en-GB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548640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“Climate Change is a threat to international peace and security.” (UN </a:t>
            </a:r>
            <a:r>
              <a:rPr lang="en-US" sz="2400" i="1" dirty="0" err="1" smtClean="0"/>
              <a:t>SecGen</a:t>
            </a:r>
            <a:r>
              <a:rPr lang="en-US" sz="2400" i="1" dirty="0" smtClean="0"/>
              <a:t>)</a:t>
            </a:r>
            <a:endParaRPr lang="en-GB" sz="2400" i="1" dirty="0"/>
          </a:p>
        </p:txBody>
      </p:sp>
    </p:spTree>
    <p:extLst>
      <p:ext uri="{BB962C8B-B14F-4D97-AF65-F5344CB8AC3E}">
        <p14:creationId xmlns:p14="http://schemas.microsoft.com/office/powerpoint/2010/main" val="155466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546100"/>
            <a:ext cx="5791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Impacts of Sea Level Rise </a:t>
            </a:r>
            <a:endParaRPr lang="en-GB" sz="3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1379577"/>
            <a:ext cx="7620000" cy="510909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noAutofit/>
          </a:bodyPr>
          <a:lstStyle/>
          <a:p>
            <a:pPr lvl="0"/>
            <a:r>
              <a:rPr lang="en-US" sz="2400" b="1" dirty="0" smtClean="0">
                <a:solidFill>
                  <a:prstClr val="black"/>
                </a:solidFill>
              </a:rPr>
              <a:t>On Lives: </a:t>
            </a:r>
          </a:p>
          <a:p>
            <a:pPr marL="342900" lvl="0" indent="-342900">
              <a:buFont typeface="Calibri" panose="020F0502020204030204" pitchFamily="34" charset="0"/>
              <a:buChar char="‒"/>
            </a:pPr>
            <a:r>
              <a:rPr lang="en-US" sz="2400" dirty="0" smtClean="0">
                <a:solidFill>
                  <a:prstClr val="black"/>
                </a:solidFill>
              </a:rPr>
              <a:t>Sea </a:t>
            </a:r>
            <a:r>
              <a:rPr lang="en-US" sz="2400" dirty="0">
                <a:solidFill>
                  <a:prstClr val="black"/>
                </a:solidFill>
              </a:rPr>
              <a:t>level rise will affect low-lying coastal areas with large </a:t>
            </a:r>
            <a:r>
              <a:rPr lang="en-US" sz="2400" dirty="0" smtClean="0">
                <a:solidFill>
                  <a:prstClr val="black"/>
                </a:solidFill>
              </a:rPr>
              <a:t>populations.</a:t>
            </a:r>
          </a:p>
          <a:p>
            <a:pPr marL="342900" lvl="0" indent="-342900">
              <a:buFont typeface="Calibri" panose="020F0502020204030204" pitchFamily="34" charset="0"/>
              <a:buChar char="‒"/>
            </a:pPr>
            <a:r>
              <a:rPr lang="en-US" sz="2400" dirty="0" smtClean="0"/>
              <a:t>Nuclear </a:t>
            </a:r>
            <a:r>
              <a:rPr lang="en-US" sz="2400" dirty="0"/>
              <a:t>Power plants in the vicinity of </a:t>
            </a:r>
            <a:r>
              <a:rPr lang="en-US" sz="2400" dirty="0" smtClean="0"/>
              <a:t>shoreline</a:t>
            </a:r>
          </a:p>
          <a:p>
            <a:pPr marL="342900" lvl="0" indent="-342900">
              <a:buFont typeface="Calibri" panose="020F0502020204030204" pitchFamily="34" charset="0"/>
              <a:buChar char="‒"/>
            </a:pPr>
            <a:r>
              <a:rPr lang="en-US" sz="2400" dirty="0" smtClean="0"/>
              <a:t>Infectious diseases increase</a:t>
            </a:r>
          </a:p>
          <a:p>
            <a:pPr lvl="0"/>
            <a:r>
              <a:rPr lang="en-US" sz="2400" b="1" dirty="0" smtClean="0"/>
              <a:t>On Budget: </a:t>
            </a:r>
            <a:endParaRPr lang="en-US" sz="2400" b="1" dirty="0"/>
          </a:p>
          <a:p>
            <a:pPr marL="342900" lvl="0" indent="-342900">
              <a:buFont typeface="Calibri" panose="020F0502020204030204" pitchFamily="34" charset="0"/>
              <a:buChar char="‒"/>
            </a:pPr>
            <a:r>
              <a:rPr lang="en-US" sz="2400" dirty="0" smtClean="0">
                <a:solidFill>
                  <a:prstClr val="black"/>
                </a:solidFill>
              </a:rPr>
              <a:t>Cost of Adaptation may reach 5-10 % of GDP</a:t>
            </a:r>
          </a:p>
          <a:p>
            <a:pPr marL="342900" lvl="0" indent="-342900">
              <a:buFont typeface="Calibri" panose="020F0502020204030204" pitchFamily="34" charset="0"/>
              <a:buChar char="‒"/>
            </a:pPr>
            <a:r>
              <a:rPr lang="en-US" sz="2400" dirty="0" smtClean="0">
                <a:solidFill>
                  <a:prstClr val="black"/>
                </a:solidFill>
              </a:rPr>
              <a:t>Onshore facilities are at risk.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Nuclear Power plants in the vicinity of shoreline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Oil </a:t>
            </a:r>
            <a:r>
              <a:rPr lang="en-US" sz="2400" dirty="0" smtClean="0"/>
              <a:t>exploration</a:t>
            </a:r>
          </a:p>
          <a:p>
            <a:r>
              <a:rPr lang="en-US" sz="2400" b="1" dirty="0" smtClean="0">
                <a:solidFill>
                  <a:prstClr val="black"/>
                </a:solidFill>
              </a:rPr>
              <a:t>On Infrastructure:</a:t>
            </a:r>
          </a:p>
          <a:p>
            <a:pPr marL="342900" indent="-342900">
              <a:buFont typeface="Calibri" panose="020F0502020204030204" pitchFamily="34" charset="0"/>
              <a:buChar char="‒"/>
            </a:pPr>
            <a:r>
              <a:rPr lang="en-US" sz="2400" dirty="0"/>
              <a:t>Increase of severe storms </a:t>
            </a:r>
          </a:p>
          <a:p>
            <a:pPr marL="342900" indent="-342900">
              <a:buFont typeface="Calibri" panose="020F0502020204030204" pitchFamily="34" charset="0"/>
              <a:buChar char="‒"/>
            </a:pPr>
            <a:r>
              <a:rPr lang="en-US" sz="2400" dirty="0"/>
              <a:t>Coastal infrastructure damage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endParaRPr lang="en-GB" sz="2400" dirty="0" smtClean="0"/>
          </a:p>
          <a:p>
            <a:pPr marL="342900" lvl="0" indent="-342900"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52700" y="6488668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NATO UNCLASSIFIED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91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7637567"/>
              </p:ext>
            </p:extLst>
          </p:nvPr>
        </p:nvGraphicFramePr>
        <p:xfrm>
          <a:off x="609600" y="1178302"/>
          <a:ext cx="7924800" cy="54450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80203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Possible Impact of Sea Level Rise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Security Implications</a:t>
                      </a:r>
                      <a:endParaRPr lang="en-GB" sz="2200" dirty="0"/>
                    </a:p>
                  </a:txBody>
                  <a:tcPr/>
                </a:tc>
              </a:tr>
              <a:tr h="11584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/>
                        <a:t>Reduced Agricultural Lands and changes in agricultural productivity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200" dirty="0" smtClean="0"/>
                        <a:t>Decreased Economic Welfare</a:t>
                      </a:r>
                      <a:endParaRPr lang="en-US" sz="2200" dirty="0"/>
                    </a:p>
                  </a:txBody>
                  <a:tcPr/>
                </a:tc>
              </a:tr>
              <a:tr h="802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prstClr val="black"/>
                          </a:solidFill>
                        </a:rPr>
                        <a:t>Intrusion of Salt water to Ground 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prstClr val="black"/>
                          </a:solidFill>
                        </a:rPr>
                        <a:t>Increased potential conflict due to water scarcity</a:t>
                      </a:r>
                    </a:p>
                  </a:txBody>
                  <a:tcPr/>
                </a:tc>
              </a:tr>
              <a:tr h="4455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/>
                        <a:t>Increasing food prices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r>
                        <a:rPr lang="en-US" sz="2200" dirty="0" smtClean="0">
                          <a:solidFill>
                            <a:schemeClr val="tx1"/>
                          </a:solidFill>
                        </a:rPr>
                        <a:t>Increased</a:t>
                      </a:r>
                      <a:r>
                        <a:rPr lang="en-US" sz="2200" baseline="0" dirty="0" smtClean="0">
                          <a:solidFill>
                            <a:schemeClr val="tx1"/>
                          </a:solidFill>
                        </a:rPr>
                        <a:t> poverty, Demonstrations</a:t>
                      </a:r>
                      <a:endParaRPr lang="en-US" sz="22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584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>
                          <a:solidFill>
                            <a:prstClr val="black"/>
                          </a:solidFill>
                        </a:rPr>
                        <a:t>Increasing oil prices, combined with higher energy demand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prstClr val="black"/>
                          </a:solidFill>
                        </a:rPr>
                        <a:t>Weakened</a:t>
                      </a:r>
                      <a:r>
                        <a:rPr lang="en-US" sz="2200" baseline="0" dirty="0" smtClean="0">
                          <a:solidFill>
                            <a:prstClr val="black"/>
                          </a:solidFill>
                        </a:rPr>
                        <a:t> economy</a:t>
                      </a:r>
                      <a:endParaRPr lang="en-GB" sz="2200" dirty="0"/>
                    </a:p>
                  </a:txBody>
                  <a:tcPr/>
                </a:tc>
              </a:tr>
              <a:tr h="445576">
                <a:tc>
                  <a:txBody>
                    <a:bodyPr/>
                    <a:lstStyle/>
                    <a:p>
                      <a:r>
                        <a:rPr lang="en-US" sz="2200" b="1" dirty="0" smtClean="0">
                          <a:solidFill>
                            <a:prstClr val="black"/>
                          </a:solidFill>
                        </a:rPr>
                        <a:t>Urbanization around coastal zones</a:t>
                      </a:r>
                      <a:endParaRPr lang="en-GB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prstClr val="black"/>
                          </a:solidFill>
                        </a:rPr>
                        <a:t>Population displacement (IDPs and Migration)</a:t>
                      </a:r>
                      <a:endParaRPr lang="en-GB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00200" y="381000"/>
            <a:ext cx="5867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Security Implications of Sea Level Rise</a:t>
            </a:r>
            <a:endParaRPr lang="en-GB" sz="2800" b="1" dirty="0"/>
          </a:p>
          <a:p>
            <a:endParaRPr lang="en-GB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6488668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NATO UNCLASSIFIED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459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676400" y="457200"/>
            <a:ext cx="60198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/>
              <a:t>Strategic Foresight Analysis </a:t>
            </a:r>
          </a:p>
          <a:p>
            <a:r>
              <a:rPr lang="en-US" sz="3000" b="1" dirty="0" smtClean="0"/>
              <a:t>2013 Report</a:t>
            </a:r>
            <a:endParaRPr lang="en-GB" sz="3000" b="1" dirty="0"/>
          </a:p>
        </p:txBody>
      </p:sp>
      <p:pic>
        <p:nvPicPr>
          <p:cNvPr id="1026" name="Picture 2" descr="\\nuactsvfs-access.u000.nato.int\users$\act.unal\Desktop\SFA\SFA-Front-Pa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7156" y="2091223"/>
            <a:ext cx="2821145" cy="383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1746766"/>
            <a:ext cx="5334000" cy="433965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300" b="1" dirty="0" smtClean="0"/>
              <a:t>1- Themes (5)</a:t>
            </a:r>
          </a:p>
          <a:p>
            <a:r>
              <a:rPr lang="en-US" sz="2300" b="1" dirty="0"/>
              <a:t>	</a:t>
            </a:r>
            <a:r>
              <a:rPr lang="en-US" sz="2300" dirty="0" smtClean="0"/>
              <a:t>- Political</a:t>
            </a:r>
          </a:p>
          <a:p>
            <a:r>
              <a:rPr lang="en-US" sz="2300" dirty="0"/>
              <a:t>	</a:t>
            </a:r>
            <a:r>
              <a:rPr lang="en-US" sz="2300" dirty="0" smtClean="0"/>
              <a:t>- Human</a:t>
            </a:r>
          </a:p>
          <a:p>
            <a:r>
              <a:rPr lang="en-US" sz="2300" dirty="0"/>
              <a:t>	</a:t>
            </a:r>
            <a:r>
              <a:rPr lang="en-US" sz="2300" dirty="0" smtClean="0"/>
              <a:t>- Technology</a:t>
            </a:r>
          </a:p>
          <a:p>
            <a:r>
              <a:rPr lang="en-US" sz="2300" dirty="0"/>
              <a:t>	</a:t>
            </a:r>
            <a:r>
              <a:rPr lang="en-US" sz="2300" dirty="0" smtClean="0"/>
              <a:t>- Economics/Resources</a:t>
            </a:r>
          </a:p>
          <a:p>
            <a:r>
              <a:rPr lang="en-US" sz="2300" dirty="0"/>
              <a:t>	</a:t>
            </a:r>
            <a:r>
              <a:rPr lang="en-US" sz="2300" dirty="0" smtClean="0"/>
              <a:t>- Environment</a:t>
            </a:r>
          </a:p>
          <a:p>
            <a:endParaRPr lang="en-US" sz="2300" b="1" dirty="0"/>
          </a:p>
          <a:p>
            <a:r>
              <a:rPr lang="en-US" sz="2300" b="1" dirty="0" smtClean="0"/>
              <a:t>2- Trends (15)</a:t>
            </a:r>
          </a:p>
          <a:p>
            <a:r>
              <a:rPr lang="en-US" sz="2300" b="1" dirty="0"/>
              <a:t>	</a:t>
            </a:r>
            <a:r>
              <a:rPr lang="en-US" sz="2300" dirty="0" smtClean="0"/>
              <a:t>- Climate Change</a:t>
            </a:r>
          </a:p>
          <a:p>
            <a:r>
              <a:rPr lang="en-US" sz="2300" dirty="0"/>
              <a:t>	</a:t>
            </a:r>
            <a:r>
              <a:rPr lang="en-US" sz="2300" dirty="0" smtClean="0"/>
              <a:t>- Natural Disasters</a:t>
            </a:r>
          </a:p>
          <a:p>
            <a:endParaRPr lang="en-US" sz="2300" dirty="0"/>
          </a:p>
          <a:p>
            <a:r>
              <a:rPr lang="en-US" sz="2300" b="1" dirty="0" smtClean="0"/>
              <a:t>3- </a:t>
            </a:r>
            <a:r>
              <a:rPr lang="en-US" sz="2300" b="1" dirty="0" err="1" smtClean="0"/>
              <a:t>Defence</a:t>
            </a:r>
            <a:r>
              <a:rPr lang="en-US" sz="2300" b="1" dirty="0" smtClean="0"/>
              <a:t> and Security Implications (34)</a:t>
            </a:r>
          </a:p>
        </p:txBody>
      </p:sp>
    </p:spTree>
    <p:extLst>
      <p:ext uri="{BB962C8B-B14F-4D97-AF65-F5344CB8AC3E}">
        <p14:creationId xmlns:p14="http://schemas.microsoft.com/office/powerpoint/2010/main" val="15631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1600200"/>
            <a:ext cx="7848600" cy="4208844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sz="2400" b="1" dirty="0" smtClean="0"/>
              <a:t>Human Theme</a:t>
            </a:r>
            <a:endParaRPr lang="en-GB" sz="2400" b="1" dirty="0" smtClean="0"/>
          </a:p>
          <a:p>
            <a:pPr algn="just">
              <a:spcBef>
                <a:spcPts val="300"/>
              </a:spcBef>
            </a:pPr>
            <a:r>
              <a:rPr lang="en-GB" sz="2400" b="1" dirty="0" smtClean="0"/>
              <a:t>Urbanisation </a:t>
            </a:r>
          </a:p>
          <a:p>
            <a:pPr marL="342900" indent="-342900" algn="just">
              <a:spcBef>
                <a:spcPts val="300"/>
              </a:spcBef>
              <a:buFontTx/>
              <a:buChar char="-"/>
            </a:pPr>
            <a:r>
              <a:rPr lang="en-GB" sz="2400" dirty="0" smtClean="0"/>
              <a:t>Primarily in littoral areas. </a:t>
            </a:r>
          </a:p>
          <a:p>
            <a:pPr marL="342900" indent="-342900" algn="just">
              <a:spcBef>
                <a:spcPts val="300"/>
              </a:spcBef>
              <a:buFontTx/>
              <a:buChar char="-"/>
            </a:pPr>
            <a:r>
              <a:rPr lang="en-US" sz="2400" dirty="0" smtClean="0"/>
              <a:t>By 2050 85% of global population in those littoral urban areas.</a:t>
            </a:r>
          </a:p>
          <a:p>
            <a:pPr marL="342900" indent="-342900" algn="just">
              <a:spcBef>
                <a:spcPts val="300"/>
              </a:spcBef>
              <a:buFontTx/>
              <a:buChar char="-"/>
            </a:pPr>
            <a:r>
              <a:rPr lang="en-US" sz="2400" dirty="0" smtClean="0"/>
              <a:t>Large population living in grey areas surrounding cities</a:t>
            </a:r>
          </a:p>
          <a:p>
            <a:pPr marL="342900" indent="-342900" algn="just">
              <a:spcBef>
                <a:spcPts val="300"/>
              </a:spcBef>
              <a:buFontTx/>
              <a:buChar char="-"/>
            </a:pPr>
            <a:r>
              <a:rPr lang="en-GB" sz="2400" dirty="0" smtClean="0"/>
              <a:t>Increased </a:t>
            </a:r>
            <a:r>
              <a:rPr lang="en-GB" sz="2400" dirty="0"/>
              <a:t>potential for NATO involvement in urban areas.</a:t>
            </a:r>
          </a:p>
          <a:p>
            <a:pPr algn="just">
              <a:spcBef>
                <a:spcPts val="600"/>
              </a:spcBef>
            </a:pPr>
            <a:endParaRPr lang="en-GB" sz="2400" b="1" dirty="0" smtClean="0"/>
          </a:p>
          <a:p>
            <a:pPr algn="just">
              <a:spcBef>
                <a:spcPts val="600"/>
              </a:spcBef>
            </a:pPr>
            <a:r>
              <a:rPr lang="en-GB" sz="2400" b="1" dirty="0" smtClean="0"/>
              <a:t>Environmental/Climate </a:t>
            </a:r>
            <a:r>
              <a:rPr lang="en-GB" sz="2400" b="1" dirty="0"/>
              <a:t>Change.</a:t>
            </a:r>
            <a:r>
              <a:rPr lang="en-GB" sz="2400" dirty="0"/>
              <a:t> </a:t>
            </a:r>
            <a:endParaRPr lang="en-GB" sz="2400" dirty="0" smtClean="0"/>
          </a:p>
          <a:p>
            <a:pPr algn="just">
              <a:spcBef>
                <a:spcPts val="600"/>
              </a:spcBef>
            </a:pPr>
            <a:r>
              <a:rPr lang="en-US" sz="2400" dirty="0" smtClean="0"/>
              <a:t>- Unpredictable effects on sea, land, atmosphere. </a:t>
            </a:r>
            <a:endParaRPr lang="en-GB" sz="24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676400" y="457200"/>
            <a:ext cx="5943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 smtClean="0"/>
              <a:t>Sea Level Rise as a Threat-Multiplier</a:t>
            </a:r>
            <a:endParaRPr lang="en-GB" sz="3000" b="1" dirty="0"/>
          </a:p>
        </p:txBody>
      </p:sp>
    </p:spTree>
    <p:extLst>
      <p:ext uri="{BB962C8B-B14F-4D97-AF65-F5344CB8AC3E}">
        <p14:creationId xmlns:p14="http://schemas.microsoft.com/office/powerpoint/2010/main" val="139356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1930</TotalTime>
  <Words>502</Words>
  <Application>Microsoft Office PowerPoint</Application>
  <PresentationFormat>On-screen Show (4:3)</PresentationFormat>
  <Paragraphs>117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      Regions Affected from Sea Level Rise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NATO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SACT SPP STRTAN INTERN Unal B INT</dc:creator>
  <cp:lastModifiedBy>act.szonyegi</cp:lastModifiedBy>
  <cp:revision>154</cp:revision>
  <cp:lastPrinted>2013-10-30T12:54:00Z</cp:lastPrinted>
  <dcterms:created xsi:type="dcterms:W3CDTF">2013-10-10T15:23:47Z</dcterms:created>
  <dcterms:modified xsi:type="dcterms:W3CDTF">2013-10-30T15:31:16Z</dcterms:modified>
</cp:coreProperties>
</file>