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4146550" cy="254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33375"/>
            <a:ext cx="2170112" cy="99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1595438"/>
            <a:ext cx="9144000" cy="319087"/>
          </a:xfrm>
          <a:prstGeom prst="rect">
            <a:avLst/>
          </a:prstGeom>
          <a:solidFill>
            <a:srgbClr val="7FA1B6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nl-NL" smtClean="0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1914525"/>
            <a:ext cx="9144000" cy="319088"/>
          </a:xfrm>
          <a:prstGeom prst="rect">
            <a:avLst/>
          </a:prstGeom>
          <a:solidFill>
            <a:srgbClr val="7FA1B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nl-NL" smtClean="0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2233613"/>
            <a:ext cx="9144000" cy="319087"/>
          </a:xfrm>
          <a:prstGeom prst="rect">
            <a:avLst/>
          </a:prstGeom>
          <a:solidFill>
            <a:srgbClr val="7FA1B6">
              <a:alpha val="749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>
            <a:lvl1pPr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endParaRPr lang="en-US" altLang="nl-NL" sz="1600" smtClean="0">
              <a:solidFill>
                <a:srgbClr val="FFFFFF"/>
              </a:solidFill>
              <a:ea typeface="MS Gothic" pitchFamily="49" charset="-128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0" y="1914525"/>
            <a:ext cx="9144000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0" y="2233613"/>
            <a:ext cx="91440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0" y="1595438"/>
            <a:ext cx="91440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3076575"/>
            <a:ext cx="6618288" cy="885825"/>
          </a:xfrm>
        </p:spPr>
        <p:txBody>
          <a:bodyPr tIns="0" bIns="0"/>
          <a:lstStyle>
            <a:lvl1pPr>
              <a:defRPr>
                <a:solidFill>
                  <a:srgbClr val="008BBF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13213"/>
            <a:ext cx="6618288" cy="1144587"/>
          </a:xfrm>
        </p:spPr>
        <p:txBody>
          <a:bodyPr/>
          <a:lstStyle>
            <a:lvl1pPr marL="0" indent="0">
              <a:defRPr>
                <a:solidFill>
                  <a:srgbClr val="008BBF"/>
                </a:solidFill>
              </a:defRPr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12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2057400" y="5803900"/>
            <a:ext cx="6618288" cy="338138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nl-NL"/>
              <a:t>30 May 2013</a:t>
            </a:r>
          </a:p>
          <a:p>
            <a:pPr>
              <a:defRPr/>
            </a:pPr>
            <a:endParaRPr lang="nl-NL"/>
          </a:p>
        </p:txBody>
      </p:sp>
      <p:sp>
        <p:nvSpPr>
          <p:cNvPr id="13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2D7F-D4D8-4FF2-B3BE-D6A02BDC102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63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B5E3-CB73-4F02-95CC-B16C21BFAB9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72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5300" y="233363"/>
            <a:ext cx="2047875" cy="5549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6913" y="233363"/>
            <a:ext cx="5995987" cy="5549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AF83A-AEF4-4B65-A87C-44943D7F5BE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441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96913" y="233363"/>
            <a:ext cx="8196262" cy="611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96913" y="1482725"/>
            <a:ext cx="3552825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02138" y="1482725"/>
            <a:ext cx="3554412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96913" y="3708400"/>
            <a:ext cx="3552825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02138" y="3708400"/>
            <a:ext cx="3554412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4AA4E-3601-4C66-94C9-EC10FFF3381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40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54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7129C-C33D-4C59-BA99-292C085C717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890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6913" y="1482725"/>
            <a:ext cx="3552825" cy="4300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2138" y="1482725"/>
            <a:ext cx="3554412" cy="4300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38B26-9D4F-43B0-923D-E61BBE466F9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226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582FA-8832-4D5D-AE52-502B8981490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07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EB620-FDF3-4885-88BF-ECDFC3A9A02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046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EFC8-1376-4E18-98DD-BA00FE9B184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83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3D1A-00DF-4865-884C-ABAA9A9BF1F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357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16 juni 2011</a:t>
            </a:r>
          </a:p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5BAB4-58F0-4F2B-94A1-5F9675C0E2D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1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6913" y="1482725"/>
            <a:ext cx="7259637" cy="430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Klik om de opmaakprofielen van de modeltekst te bewerken</a:t>
            </a:r>
          </a:p>
          <a:p>
            <a:pPr lvl="1"/>
            <a:r>
              <a:rPr lang="en-GB" altLang="nl-NL" smtClean="0"/>
              <a:t>Tweede niveau</a:t>
            </a:r>
          </a:p>
          <a:p>
            <a:pPr lvl="2"/>
            <a:r>
              <a:rPr lang="en-GB" altLang="nl-NL" smtClean="0"/>
              <a:t>Derde niveau</a:t>
            </a:r>
          </a:p>
          <a:p>
            <a:pPr lvl="3"/>
            <a:r>
              <a:rPr lang="en-GB" altLang="nl-NL" smtClean="0"/>
              <a:t>Vierde niveau</a:t>
            </a:r>
          </a:p>
          <a:p>
            <a:pPr lvl="4"/>
            <a:r>
              <a:rPr lang="en-GB" altLang="nl-NL" smtClean="0"/>
              <a:t>Vijfde niveau</a:t>
            </a:r>
          </a:p>
          <a:p>
            <a:pPr lvl="0"/>
            <a:endParaRPr lang="nl-NL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22613" y="6613525"/>
            <a:ext cx="1436687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008BBF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/>
              <a:t>30 May 2013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613525"/>
            <a:ext cx="243998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008BBF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483100" y="6613525"/>
            <a:ext cx="4683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8BBF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4B710-1159-4501-8A11-392818F290AD}" type="slidenum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nl-NL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-1588"/>
            <a:ext cx="9123363" cy="954088"/>
          </a:xfrm>
          <a:prstGeom prst="rect">
            <a:avLst/>
          </a:prstGeom>
          <a:solidFill>
            <a:srgbClr val="A6A6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nl-NL" smtClean="0">
              <a:solidFill>
                <a:srgbClr val="000000"/>
              </a:solidFill>
            </a:endParaRP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925" y="-1588"/>
            <a:ext cx="1489075" cy="955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2" name="Picture 9" descr="D111-00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88" y="-22225"/>
            <a:ext cx="1585912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-14288" y="-26988"/>
            <a:ext cx="9123363" cy="319088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nl-NL" smtClean="0">
              <a:solidFill>
                <a:srgbClr val="000000"/>
              </a:solidFill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0" y="317500"/>
            <a:ext cx="9123363" cy="317500"/>
          </a:xfrm>
          <a:prstGeom prst="rect">
            <a:avLst/>
          </a:prstGeom>
          <a:solidFill>
            <a:schemeClr val="tx1">
              <a:alpha val="34901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nl-NL" smtClean="0">
              <a:solidFill>
                <a:srgbClr val="000000"/>
              </a:solidFill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0" y="635000"/>
            <a:ext cx="9123363" cy="317500"/>
          </a:xfrm>
          <a:prstGeom prst="rect">
            <a:avLst/>
          </a:prstGeom>
          <a:solidFill>
            <a:schemeClr val="tx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>
            <a:lvl1pPr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1433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14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endParaRPr lang="en-US" altLang="nl-NL" sz="1600" smtClean="0">
              <a:solidFill>
                <a:srgbClr val="FFFFFF"/>
              </a:solidFill>
              <a:ea typeface="MS Gothic" pitchFamily="49" charset="-128"/>
            </a:endParaRPr>
          </a:p>
        </p:txBody>
      </p:sp>
      <p:sp>
        <p:nvSpPr>
          <p:cNvPr id="1036" name="Line 13"/>
          <p:cNvSpPr>
            <a:spLocks noChangeShapeType="1"/>
          </p:cNvSpPr>
          <p:nvPr/>
        </p:nvSpPr>
        <p:spPr bwMode="auto">
          <a:xfrm>
            <a:off x="0" y="317500"/>
            <a:ext cx="91233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37" name="Line 14"/>
          <p:cNvSpPr>
            <a:spLocks noChangeShapeType="1"/>
          </p:cNvSpPr>
          <p:nvPr/>
        </p:nvSpPr>
        <p:spPr bwMode="auto">
          <a:xfrm>
            <a:off x="0" y="635000"/>
            <a:ext cx="91233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38" name="Line 15"/>
          <p:cNvSpPr>
            <a:spLocks noChangeShapeType="1"/>
          </p:cNvSpPr>
          <p:nvPr/>
        </p:nvSpPr>
        <p:spPr bwMode="auto">
          <a:xfrm>
            <a:off x="0" y="952500"/>
            <a:ext cx="91233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3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6913" y="233363"/>
            <a:ext cx="8196262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pic>
        <p:nvPicPr>
          <p:cNvPr id="1040" name="Picture 18" descr="woordmerk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23013"/>
            <a:ext cx="157321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1" name="Line 19"/>
          <p:cNvSpPr>
            <a:spLocks noChangeShapeType="1"/>
          </p:cNvSpPr>
          <p:nvPr/>
        </p:nvSpPr>
        <p:spPr bwMode="auto">
          <a:xfrm flipH="1">
            <a:off x="0" y="6467475"/>
            <a:ext cx="7032625" cy="0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61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FFFE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8BBF"/>
        </a:buClr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BBF"/>
        </a:buClr>
        <a:buFont typeface="Arial" pitchFamily="34" charset="0"/>
        <a:buChar char="&gt;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8BBF"/>
        </a:buClr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8BBF"/>
        </a:buClr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8BBF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8BBF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8BBF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8BBF"/>
        </a:buClr>
        <a:buFont typeface="Arial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Impressions from the workshop - discussion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913" y="1482724"/>
            <a:ext cx="7259637" cy="4689475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Netherlands Delta versus Hampton Roads</a:t>
            </a:r>
          </a:p>
          <a:p>
            <a:pPr lvl="1"/>
            <a:r>
              <a:rPr lang="en-US" sz="2400" dirty="0" smtClean="0"/>
              <a:t>many similarities in problems and approach</a:t>
            </a:r>
          </a:p>
          <a:p>
            <a:pPr lvl="1"/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Differences</a:t>
            </a:r>
          </a:p>
          <a:p>
            <a:pPr lvl="1"/>
            <a:r>
              <a:rPr lang="en-US" sz="2400" dirty="0" smtClean="0"/>
              <a:t>SLR focus</a:t>
            </a:r>
          </a:p>
          <a:p>
            <a:pPr lvl="1"/>
            <a:r>
              <a:rPr lang="en-US" sz="2400" dirty="0" smtClean="0"/>
              <a:t>in Netherlands also river peak flows and fresh water supply (salt intrusion) – requires a more integrated </a:t>
            </a:r>
            <a:r>
              <a:rPr lang="en-US" sz="2400" dirty="0" smtClean="0"/>
              <a:t>approach</a:t>
            </a:r>
          </a:p>
          <a:p>
            <a:pPr lvl="1"/>
            <a:r>
              <a:rPr lang="en-US" sz="2400" dirty="0" smtClean="0"/>
              <a:t>Netherlands: defense  / US: evacuation</a:t>
            </a:r>
            <a:endParaRPr lang="en-US" sz="2400" dirty="0" smtClean="0"/>
          </a:p>
          <a:p>
            <a:pPr lvl="1"/>
            <a:r>
              <a:rPr lang="en-US" sz="2400" dirty="0" smtClean="0"/>
              <a:t>casualties (political very sensitive)</a:t>
            </a:r>
          </a:p>
          <a:p>
            <a:pPr lvl="1"/>
            <a:r>
              <a:rPr lang="en-US" sz="2400" dirty="0" smtClean="0"/>
              <a:t>governance structure very different </a:t>
            </a:r>
          </a:p>
          <a:p>
            <a:pPr lvl="1"/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Many </a:t>
            </a:r>
            <a:r>
              <a:rPr lang="en-US" sz="2400" dirty="0" smtClean="0"/>
              <a:t>opportunities to learn from each </a:t>
            </a:r>
            <a:r>
              <a:rPr lang="en-US" sz="2400" dirty="0" smtClean="0"/>
              <a:t>other and to do joint research</a:t>
            </a:r>
            <a:endParaRPr lang="nl-NL" sz="2400" dirty="0"/>
          </a:p>
        </p:txBody>
      </p:sp>
      <p:sp>
        <p:nvSpPr>
          <p:cNvPr id="4" name="Rectangle 3"/>
          <p:cNvSpPr/>
          <p:nvPr/>
        </p:nvSpPr>
        <p:spPr>
          <a:xfrm>
            <a:off x="7239000" y="6172200"/>
            <a:ext cx="1905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384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Cooperation with Netherlands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913" y="1219200"/>
            <a:ext cx="7259637" cy="529748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3 levels</a:t>
            </a:r>
          </a:p>
          <a:p>
            <a:pPr lvl="1"/>
            <a:r>
              <a:rPr lang="en-US" dirty="0" smtClean="0"/>
              <a:t>Science / academic level (universities)</a:t>
            </a:r>
          </a:p>
          <a:p>
            <a:pPr lvl="1"/>
            <a:r>
              <a:rPr lang="en-US" dirty="0" smtClean="0"/>
              <a:t>Institutional level (applied science)</a:t>
            </a:r>
          </a:p>
          <a:p>
            <a:pPr lvl="1"/>
            <a:r>
              <a:rPr lang="en-US" dirty="0" smtClean="0"/>
              <a:t>Decision making level (government)</a:t>
            </a:r>
          </a:p>
          <a:p>
            <a:pPr lvl="1"/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Universities</a:t>
            </a:r>
          </a:p>
          <a:p>
            <a:pPr lvl="1"/>
            <a:r>
              <a:rPr lang="en-US" dirty="0" smtClean="0"/>
              <a:t>Various Netherlands universities interested</a:t>
            </a:r>
          </a:p>
          <a:p>
            <a:pPr lvl="2"/>
            <a:r>
              <a:rPr lang="en-US" dirty="0" smtClean="0"/>
              <a:t>Technical universities of Delft and </a:t>
            </a:r>
            <a:r>
              <a:rPr lang="en-US" dirty="0" err="1" smtClean="0"/>
              <a:t>Twente</a:t>
            </a:r>
            <a:endParaRPr lang="en-US" dirty="0" smtClean="0"/>
          </a:p>
          <a:p>
            <a:pPr lvl="2"/>
            <a:r>
              <a:rPr lang="en-US" dirty="0" smtClean="0"/>
              <a:t>Amsterdam (</a:t>
            </a:r>
            <a:r>
              <a:rPr lang="en-US" dirty="0"/>
              <a:t>e</a:t>
            </a:r>
            <a:r>
              <a:rPr lang="en-US" dirty="0" smtClean="0"/>
              <a:t>nvironment, economics), </a:t>
            </a:r>
            <a:r>
              <a:rPr lang="en-US" dirty="0" err="1" smtClean="0"/>
              <a:t>Wageningen</a:t>
            </a:r>
            <a:r>
              <a:rPr lang="en-US" dirty="0" smtClean="0"/>
              <a:t> (environment), Utrecht (oceanography), etc.</a:t>
            </a:r>
          </a:p>
          <a:p>
            <a:pPr lvl="1"/>
            <a:r>
              <a:rPr lang="en-US" dirty="0" smtClean="0"/>
              <a:t>Modes</a:t>
            </a:r>
          </a:p>
          <a:p>
            <a:pPr lvl="2"/>
            <a:r>
              <a:rPr lang="en-US" dirty="0" smtClean="0"/>
              <a:t>student exchange (MSc, PhD)</a:t>
            </a:r>
          </a:p>
          <a:p>
            <a:pPr lvl="2"/>
            <a:r>
              <a:rPr lang="en-US" dirty="0" smtClean="0"/>
              <a:t>fellowships</a:t>
            </a:r>
          </a:p>
          <a:p>
            <a:pPr lvl="2"/>
            <a:r>
              <a:rPr lang="en-US" dirty="0" smtClean="0"/>
              <a:t>sabbaticals</a:t>
            </a:r>
          </a:p>
          <a:p>
            <a:pPr lvl="2"/>
            <a:r>
              <a:rPr lang="en-US" dirty="0" smtClean="0"/>
              <a:t>joint research proposals </a:t>
            </a:r>
            <a:r>
              <a:rPr lang="en-US" dirty="0" smtClean="0"/>
              <a:t>(</a:t>
            </a:r>
            <a:r>
              <a:rPr lang="en-US" dirty="0" smtClean="0"/>
              <a:t>NSF</a:t>
            </a:r>
            <a:r>
              <a:rPr lang="en-US" dirty="0" smtClean="0"/>
              <a:t>, NWO, </a:t>
            </a:r>
            <a:r>
              <a:rPr lang="en-US" dirty="0" smtClean="0"/>
              <a:t>EU)</a:t>
            </a:r>
          </a:p>
          <a:p>
            <a:pPr lvl="1"/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6175375"/>
            <a:ext cx="19018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229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Cooperation with Netherlands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913" y="1482724"/>
            <a:ext cx="7259637" cy="503396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Institutions</a:t>
            </a:r>
            <a:r>
              <a:rPr lang="en-US" dirty="0" smtClean="0"/>
              <a:t> (</a:t>
            </a:r>
            <a:r>
              <a:rPr lang="en-US" dirty="0" err="1" smtClean="0"/>
              <a:t>Deltares</a:t>
            </a:r>
            <a:r>
              <a:rPr lang="en-US" dirty="0" smtClean="0"/>
              <a:t> - ???)</a:t>
            </a:r>
          </a:p>
          <a:p>
            <a:pPr lvl="1"/>
            <a:r>
              <a:rPr lang="en-US" dirty="0" smtClean="0"/>
              <a:t>who is the counterpart of </a:t>
            </a:r>
            <a:r>
              <a:rPr lang="en-US" dirty="0" err="1" smtClean="0"/>
              <a:t>Deltares</a:t>
            </a:r>
            <a:r>
              <a:rPr lang="en-US" dirty="0" smtClean="0"/>
              <a:t> here?</a:t>
            </a:r>
          </a:p>
          <a:p>
            <a:pPr lvl="2"/>
            <a:r>
              <a:rPr lang="en-US" dirty="0" smtClean="0"/>
              <a:t>e.g. Water Institute in </a:t>
            </a:r>
            <a:r>
              <a:rPr lang="en-US" dirty="0" smtClean="0"/>
              <a:t>LA</a:t>
            </a:r>
          </a:p>
          <a:p>
            <a:pPr lvl="2"/>
            <a:r>
              <a:rPr lang="en-US" dirty="0" smtClean="0"/>
              <a:t>NOAA, </a:t>
            </a:r>
            <a:r>
              <a:rPr lang="en-US" dirty="0" err="1" smtClean="0"/>
              <a:t>Woodshole</a:t>
            </a:r>
            <a:r>
              <a:rPr lang="en-US" dirty="0" smtClean="0"/>
              <a:t>, etc.</a:t>
            </a:r>
            <a:endParaRPr lang="en-US" dirty="0" smtClean="0"/>
          </a:p>
          <a:p>
            <a:pPr lvl="2"/>
            <a:r>
              <a:rPr lang="en-US" dirty="0" smtClean="0"/>
              <a:t>university institutes?</a:t>
            </a:r>
          </a:p>
          <a:p>
            <a:pPr lvl="2"/>
            <a:r>
              <a:rPr lang="en-US" dirty="0" smtClean="0"/>
              <a:t>private </a:t>
            </a:r>
            <a:r>
              <a:rPr lang="en-US" dirty="0" smtClean="0"/>
              <a:t>firms (e.g. </a:t>
            </a:r>
            <a:r>
              <a:rPr lang="en-US" dirty="0" err="1" smtClean="0"/>
              <a:t>Fugro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joint research on topics of joint interest</a:t>
            </a:r>
          </a:p>
          <a:p>
            <a:pPr lvl="1"/>
            <a:r>
              <a:rPr lang="en-US" dirty="0" err="1" smtClean="0"/>
              <a:t>Deltares</a:t>
            </a:r>
            <a:r>
              <a:rPr lang="en-US" dirty="0" smtClean="0"/>
              <a:t> to host fellows and sabbaticals</a:t>
            </a:r>
          </a:p>
          <a:p>
            <a:pPr lvl="1"/>
            <a:r>
              <a:rPr lang="en-US" dirty="0" smtClean="0"/>
              <a:t>contract research (projects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but also cooperation between NGO’s possible (e.g. environmental issues)</a:t>
            </a:r>
            <a:endParaRPr lang="en-US" dirty="0" smtClean="0"/>
          </a:p>
          <a:p>
            <a:pPr lvl="1"/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Government</a:t>
            </a:r>
          </a:p>
          <a:p>
            <a:pPr lvl="1"/>
            <a:r>
              <a:rPr lang="en-US" dirty="0" smtClean="0"/>
              <a:t>study tours</a:t>
            </a:r>
          </a:p>
          <a:p>
            <a:pPr lvl="1"/>
            <a:r>
              <a:rPr lang="en-US" dirty="0" smtClean="0"/>
              <a:t>staff exchange (Dutch Perspective)</a:t>
            </a:r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6175375"/>
            <a:ext cx="19018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79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Contacts</a:t>
            </a:r>
          </a:p>
          <a:p>
            <a:pPr algn="ctr"/>
            <a:endParaRPr lang="en-US" dirty="0"/>
          </a:p>
          <a:p>
            <a:pPr algn="ctr"/>
            <a:r>
              <a:rPr lang="en-US" sz="2400" b="1" dirty="0" err="1" smtClean="0"/>
              <a:t>Deltares</a:t>
            </a:r>
            <a:r>
              <a:rPr lang="en-US" sz="2400" b="1" dirty="0" smtClean="0"/>
              <a:t> </a:t>
            </a:r>
            <a:r>
              <a:rPr lang="en-US" sz="1600" dirty="0" smtClean="0"/>
              <a:t>(also for other actors in the Netherlands)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/>
              <a:t>Karel.Heynert@deltares.nl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/>
              <a:t>Eelco.vanBeek@deltares.nl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400" b="1" dirty="0" smtClean="0"/>
              <a:t>Netherlands Embassy in Washington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err="1" smtClean="0"/>
              <a:t>Jantienne</a:t>
            </a:r>
            <a:r>
              <a:rPr lang="en-US" dirty="0" smtClean="0"/>
              <a:t> van der </a:t>
            </a:r>
            <a:r>
              <a:rPr lang="en-US" dirty="0" err="1" smtClean="0"/>
              <a:t>Meij-Kranendonk</a:t>
            </a:r>
            <a:endParaRPr lang="en-US" dirty="0" smtClean="0"/>
          </a:p>
          <a:p>
            <a:pPr lvl="1" algn="ctr"/>
            <a:r>
              <a:rPr lang="en-US" dirty="0" smtClean="0"/>
              <a:t>Jantienne@nost.org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07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243</Words>
  <Application>Microsoft Office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Impressions from the workshop - discussion</vt:lpstr>
      <vt:lpstr>Opportunities for Cooperation with Netherlands</vt:lpstr>
      <vt:lpstr>Opportunities for Cooperation with Netherlands</vt:lpstr>
      <vt:lpstr>PowerPoint Presentation</vt:lpstr>
    </vt:vector>
  </TitlesOfParts>
  <Company>Stichting Deltares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Impressions from the workshop</dc:title>
  <dc:creator>prof. ir. Eelco van Beek</dc:creator>
  <cp:lastModifiedBy>prof. ir. Eelco van Beek</cp:lastModifiedBy>
  <cp:revision>11</cp:revision>
  <dcterms:created xsi:type="dcterms:W3CDTF">2013-10-31T10:31:36Z</dcterms:created>
  <dcterms:modified xsi:type="dcterms:W3CDTF">2013-10-31T15:12:47Z</dcterms:modified>
</cp:coreProperties>
</file>