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57" r:id="rId4"/>
    <p:sldId id="259" r:id="rId5"/>
    <p:sldId id="260" r:id="rId6"/>
    <p:sldId id="261" r:id="rId7"/>
    <p:sldId id="262" r:id="rId8"/>
    <p:sldId id="263" r:id="rId9"/>
    <p:sldId id="268" r:id="rId10"/>
    <p:sldId id="270" r:id="rId11"/>
    <p:sldId id="269" r:id="rId12"/>
    <p:sldId id="265"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2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8633EB-757B-41DB-B38E-6619CBEA9DB9}" type="datetimeFigureOut">
              <a:rPr lang="en-US" smtClean="0"/>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6EC14A-477B-45B5-A71A-24E0FBC51DD2}" type="slidenum">
              <a:rPr lang="en-US" smtClean="0"/>
              <a:t>‹#›</a:t>
            </a:fld>
            <a:endParaRPr lang="en-US"/>
          </a:p>
        </p:txBody>
      </p:sp>
    </p:spTree>
    <p:extLst>
      <p:ext uri="{BB962C8B-B14F-4D97-AF65-F5344CB8AC3E}">
        <p14:creationId xmlns:p14="http://schemas.microsoft.com/office/powerpoint/2010/main" val="347169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Senate Bill 964 was passed and became law on July 1, 2011. It included three mandates, 2 for the Virginia Marine Resources Commission and one for VIMS. Here are two of the three mandates. </a:t>
            </a:r>
          </a:p>
        </p:txBody>
      </p:sp>
      <p:sp>
        <p:nvSpPr>
          <p:cNvPr id="4" name="Slide Number Placeholder 3"/>
          <p:cNvSpPr>
            <a:spLocks noGrp="1"/>
          </p:cNvSpPr>
          <p:nvPr>
            <p:ph type="sldNum" sz="quarter" idx="5"/>
          </p:nvPr>
        </p:nvSpPr>
        <p:spPr/>
        <p:txBody>
          <a:bodyPr/>
          <a:lstStyle/>
          <a:p>
            <a:pPr>
              <a:defRPr/>
            </a:pPr>
            <a:fld id="{C1FA5B4C-4368-46BE-AE5F-2BD2F28BCA61}" type="slidenum">
              <a:rPr lang="en-US" smtClean="0"/>
              <a:pPr>
                <a:defRPr/>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1C301FC-3DCF-4191-B2EF-F310369455A3}" type="datetimeFigureOut">
              <a:rPr lang="en-US" smtClean="0"/>
              <a:t>9/18/2014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8600579-C19D-4880-AD8B-A20570F0B5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301FC-3DCF-4191-B2EF-F310369455A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00579-C19D-4880-AD8B-A20570F0B5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301FC-3DCF-4191-B2EF-F310369455A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00579-C19D-4880-AD8B-A20570F0B5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301FC-3DCF-4191-B2EF-F310369455A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00579-C19D-4880-AD8B-A20570F0B5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C301FC-3DCF-4191-B2EF-F310369455A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00579-C19D-4880-AD8B-A20570F0B5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C301FC-3DCF-4191-B2EF-F310369455A3}"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00579-C19D-4880-AD8B-A20570F0B5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C301FC-3DCF-4191-B2EF-F310369455A3}" type="datetimeFigureOut">
              <a:rPr lang="en-US" smtClean="0"/>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00579-C19D-4880-AD8B-A20570F0B5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C301FC-3DCF-4191-B2EF-F310369455A3}" type="datetimeFigureOut">
              <a:rPr lang="en-US" smtClean="0"/>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00579-C19D-4880-AD8B-A20570F0B5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301FC-3DCF-4191-B2EF-F310369455A3}" type="datetimeFigureOut">
              <a:rPr lang="en-US" smtClean="0"/>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00579-C19D-4880-AD8B-A20570F0B5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C301FC-3DCF-4191-B2EF-F310369455A3}"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00579-C19D-4880-AD8B-A20570F0B5E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C301FC-3DCF-4191-B2EF-F310369455A3}"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8600579-C19D-4880-AD8B-A20570F0B5E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C301FC-3DCF-4191-B2EF-F310369455A3}" type="datetimeFigureOut">
              <a:rPr lang="en-US" smtClean="0"/>
              <a:t>9/18/2014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8600579-C19D-4880-AD8B-A20570F0B5E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hyperlink" Target="http://cmap.vims.edu/CCRMP/SuffolkCCRMP/Suffolk_CCRMP.html" TargetMode="External"/><Relationship Id="rId2" Type="http://schemas.openxmlformats.org/officeDocument/2006/relationships/hyperlink" Target="http://cmap.vims.edu/SeaLevelRise/SuffolkCurrentRate/SeaLevelRiseTestPage.html" TargetMode="Externa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9.xml.rels><?xml version="1.0" encoding="UTF-8" standalone="yes"?>
<Relationships xmlns="http://schemas.openxmlformats.org/package/2006/relationships"><Relationship Id="rId3" Type="http://schemas.openxmlformats.org/officeDocument/2006/relationships/hyperlink" Target="http://cmap.vims.edu/CCRMP/SuffolkCCRMP/Suffolk_CCRMP.html" TargetMode="External"/><Relationship Id="rId2" Type="http://schemas.openxmlformats.org/officeDocument/2006/relationships/hyperlink" Target="http://cmap.vims.edu/SeaLevelRise/SuffolkCurrentRate/SeaLevelRiseTestPage.html" TargetMode="External"/><Relationship Id="rId1" Type="http://schemas.openxmlformats.org/officeDocument/2006/relationships/slideLayout" Target="../slideLayouts/slideLayout2.xml"/><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Sea Level Rise Inundation Tool</a:t>
            </a:r>
            <a:endParaRPr lang="en-US" dirty="0"/>
          </a:p>
        </p:txBody>
      </p:sp>
      <p:sp>
        <p:nvSpPr>
          <p:cNvPr id="3" name="Subtitle 2"/>
          <p:cNvSpPr>
            <a:spLocks noGrp="1"/>
          </p:cNvSpPr>
          <p:nvPr>
            <p:ph type="subTitle" idx="1"/>
          </p:nvPr>
        </p:nvSpPr>
        <p:spPr>
          <a:xfrm>
            <a:off x="533400" y="3228536"/>
            <a:ext cx="7854696" cy="3515164"/>
          </a:xfrm>
        </p:spPr>
        <p:txBody>
          <a:bodyPr>
            <a:normAutofit fontScale="92500" lnSpcReduction="10000"/>
          </a:bodyPr>
          <a:lstStyle/>
          <a:p>
            <a:pPr algn="ctr"/>
            <a:r>
              <a:rPr lang="en-US" sz="3400" dirty="0" smtClean="0"/>
              <a:t>Part of the Comprehensive Coastal Resource Management Portal</a:t>
            </a:r>
          </a:p>
          <a:p>
            <a:pPr algn="ctr"/>
            <a:r>
              <a:rPr lang="en-US" sz="3400" dirty="0" smtClean="0"/>
              <a:t>Center for Coastal Resources Management</a:t>
            </a:r>
          </a:p>
          <a:p>
            <a:pPr algn="ctr"/>
            <a:endParaRPr lang="en-US" dirty="0"/>
          </a:p>
          <a:p>
            <a:pPr algn="ctr"/>
            <a:endParaRPr lang="en-US" dirty="0" smtClean="0"/>
          </a:p>
          <a:p>
            <a:r>
              <a:rPr lang="en-US" dirty="0" smtClean="0"/>
              <a:t>Molly Mitchell</a:t>
            </a:r>
          </a:p>
          <a:p>
            <a:r>
              <a:rPr lang="en-US" dirty="0" smtClean="0"/>
              <a:t>Sept 2014</a:t>
            </a:r>
          </a:p>
          <a:p>
            <a:r>
              <a:rPr lang="en-US" dirty="0" smtClean="0"/>
              <a:t>Hampton Roads Adaptation Forum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25" y="6019800"/>
            <a:ext cx="3295650" cy="723900"/>
          </a:xfrm>
          <a:prstGeom prst="rect">
            <a:avLst/>
          </a:prstGeom>
        </p:spPr>
      </p:pic>
    </p:spTree>
    <p:extLst>
      <p:ext uri="{BB962C8B-B14F-4D97-AF65-F5344CB8AC3E}">
        <p14:creationId xmlns:p14="http://schemas.microsoft.com/office/powerpoint/2010/main" val="212769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ty of Suffolk Comprehensive Map Viewer - Mozilla Firefox"/>
          <p:cNvPicPr>
            <a:picLocks noChangeAspect="1"/>
          </p:cNvPicPr>
          <p:nvPr/>
        </p:nvPicPr>
        <p:blipFill rotWithShape="1">
          <a:blip r:embed="rId2">
            <a:extLst>
              <a:ext uri="{28A0092B-C50C-407E-A947-70E740481C1C}">
                <a14:useLocalDpi xmlns:a14="http://schemas.microsoft.com/office/drawing/2010/main" val="0"/>
              </a:ext>
            </a:extLst>
          </a:blip>
          <a:srcRect l="1133" t="11259" r="1008" b="1185"/>
          <a:stretch/>
        </p:blipFill>
        <p:spPr>
          <a:xfrm>
            <a:off x="762000" y="457200"/>
            <a:ext cx="7874000" cy="6004560"/>
          </a:xfrm>
          <a:prstGeom prst="rect">
            <a:avLst/>
          </a:prstGeom>
        </p:spPr>
      </p:pic>
      <p:sp>
        <p:nvSpPr>
          <p:cNvPr id="4" name="TextBox 3"/>
          <p:cNvSpPr txBox="1"/>
          <p:nvPr/>
        </p:nvSpPr>
        <p:spPr>
          <a:xfrm>
            <a:off x="914400" y="1905000"/>
            <a:ext cx="245156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Find specific addresses</a:t>
            </a:r>
            <a:endParaRPr lang="en-US" dirty="0"/>
          </a:p>
        </p:txBody>
      </p:sp>
      <p:sp>
        <p:nvSpPr>
          <p:cNvPr id="5" name="TextBox 4"/>
          <p:cNvSpPr txBox="1"/>
          <p:nvPr/>
        </p:nvSpPr>
        <p:spPr>
          <a:xfrm>
            <a:off x="4191000" y="1720334"/>
            <a:ext cx="361413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Compare  changes between 2 years</a:t>
            </a:r>
            <a:endParaRPr lang="en-US" dirty="0"/>
          </a:p>
        </p:txBody>
      </p:sp>
      <p:cxnSp>
        <p:nvCxnSpPr>
          <p:cNvPr id="7" name="Straight Arrow Connector 6"/>
          <p:cNvCxnSpPr>
            <a:stCxn id="4" idx="0"/>
          </p:cNvCxnSpPr>
          <p:nvPr/>
        </p:nvCxnSpPr>
        <p:spPr>
          <a:xfrm flipV="1">
            <a:off x="2140185" y="1143000"/>
            <a:ext cx="2812815"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stCxn id="5" idx="0"/>
          </p:cNvCxnSpPr>
          <p:nvPr/>
        </p:nvCxnSpPr>
        <p:spPr>
          <a:xfrm flipV="1">
            <a:off x="5998066" y="1143000"/>
            <a:ext cx="174134" cy="5773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74506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ty of Suffolk Comprehensive Map Viewer - Mozilla Firefox"/>
          <p:cNvPicPr>
            <a:picLocks noChangeAspect="1"/>
          </p:cNvPicPr>
          <p:nvPr/>
        </p:nvPicPr>
        <p:blipFill rotWithShape="1">
          <a:blip r:embed="rId2">
            <a:extLst>
              <a:ext uri="{28A0092B-C50C-407E-A947-70E740481C1C}">
                <a14:useLocalDpi xmlns:a14="http://schemas.microsoft.com/office/drawing/2010/main" val="0"/>
              </a:ext>
            </a:extLst>
          </a:blip>
          <a:srcRect l="1133" t="11852" r="1008" b="1778"/>
          <a:stretch/>
        </p:blipFill>
        <p:spPr>
          <a:xfrm>
            <a:off x="640080" y="812800"/>
            <a:ext cx="7874000" cy="5923280"/>
          </a:xfrm>
          <a:prstGeom prst="rect">
            <a:avLst/>
          </a:prstGeom>
        </p:spPr>
      </p:pic>
      <p:sp>
        <p:nvSpPr>
          <p:cNvPr id="5" name="TextBox 4"/>
          <p:cNvSpPr txBox="1"/>
          <p:nvPr/>
        </p:nvSpPr>
        <p:spPr>
          <a:xfrm>
            <a:off x="655320" y="3774440"/>
            <a:ext cx="25908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Look at impacts to roads under different flooding scenarios</a:t>
            </a:r>
            <a:endParaRPr lang="en-US" dirty="0"/>
          </a:p>
        </p:txBody>
      </p:sp>
      <p:cxnSp>
        <p:nvCxnSpPr>
          <p:cNvPr id="7" name="Straight Arrow Connector 6"/>
          <p:cNvCxnSpPr/>
          <p:nvPr/>
        </p:nvCxnSpPr>
        <p:spPr>
          <a:xfrm>
            <a:off x="1950720" y="4697770"/>
            <a:ext cx="1097280" cy="7124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3886200" y="1752600"/>
            <a:ext cx="2590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Consider longevity of  conservation areas</a:t>
            </a:r>
            <a:endParaRPr lang="en-US" dirty="0"/>
          </a:p>
        </p:txBody>
      </p:sp>
      <p:cxnSp>
        <p:nvCxnSpPr>
          <p:cNvPr id="10" name="Straight Arrow Connector 9"/>
          <p:cNvCxnSpPr>
            <a:stCxn id="8" idx="2"/>
          </p:cNvCxnSpPr>
          <p:nvPr/>
        </p:nvCxnSpPr>
        <p:spPr>
          <a:xfrm>
            <a:off x="5181600" y="2398931"/>
            <a:ext cx="304800" cy="12586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45507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43" y="457200"/>
            <a:ext cx="5798267" cy="441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2080 area between curves.pdf - Adobe Acrobat Professional"/>
          <p:cNvPicPr>
            <a:picLocks noChangeAspect="1"/>
          </p:cNvPicPr>
          <p:nvPr/>
        </p:nvPicPr>
        <p:blipFill rotWithShape="1">
          <a:blip r:embed="rId3">
            <a:extLst>
              <a:ext uri="{28A0092B-C50C-407E-A947-70E740481C1C}">
                <a14:useLocalDpi xmlns:a14="http://schemas.microsoft.com/office/drawing/2010/main" val="0"/>
              </a:ext>
            </a:extLst>
          </a:blip>
          <a:srcRect l="12906" t="17658" r="11187" b="6127"/>
          <a:stretch/>
        </p:blipFill>
        <p:spPr>
          <a:xfrm>
            <a:off x="5105400" y="1348946"/>
            <a:ext cx="3818238" cy="522690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038600" y="2209800"/>
            <a:ext cx="228600" cy="1752600"/>
          </a:xfrm>
          <a:prstGeom prst="rect">
            <a:avLst/>
          </a:prstGeom>
          <a:solidFill>
            <a:srgbClr val="FF5400">
              <a:alpha val="54118"/>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34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36" y="0"/>
            <a:ext cx="5864464" cy="721456"/>
          </a:xfrm>
        </p:spPr>
        <p:txBody>
          <a:bodyPr>
            <a:normAutofit/>
          </a:bodyPr>
          <a:lstStyle/>
          <a:p>
            <a:r>
              <a:rPr lang="en-US" sz="4400" dirty="0" smtClean="0"/>
              <a:t>Projected marsh impacts</a:t>
            </a:r>
            <a:endParaRPr lang="en-US" sz="4400" dirty="0"/>
          </a:p>
        </p:txBody>
      </p:sp>
      <p:pic>
        <p:nvPicPr>
          <p:cNvPr id="3" name="Picture 2" descr="AppendixII_TidalMarshVulnerability.pdf - Mozilla Firefox"/>
          <p:cNvPicPr>
            <a:picLocks noChangeAspect="1"/>
          </p:cNvPicPr>
          <p:nvPr/>
        </p:nvPicPr>
        <p:blipFill rotWithShape="1">
          <a:blip r:embed="rId2">
            <a:extLst>
              <a:ext uri="{28A0092B-C50C-407E-A947-70E740481C1C}">
                <a14:useLocalDpi xmlns:a14="http://schemas.microsoft.com/office/drawing/2010/main" val="0"/>
              </a:ext>
            </a:extLst>
          </a:blip>
          <a:srcRect l="17815" t="16444" r="18502" b="1731"/>
          <a:stretch/>
        </p:blipFill>
        <p:spPr>
          <a:xfrm>
            <a:off x="4038600" y="990600"/>
            <a:ext cx="4899259" cy="5611528"/>
          </a:xfrm>
          <a:prstGeom prst="rect">
            <a:avLst/>
          </a:prstGeom>
        </p:spPr>
      </p:pic>
      <p:sp>
        <p:nvSpPr>
          <p:cNvPr id="4" name="TextBox 3"/>
          <p:cNvSpPr txBox="1"/>
          <p:nvPr/>
        </p:nvSpPr>
        <p:spPr>
          <a:xfrm>
            <a:off x="4021756" y="6232796"/>
            <a:ext cx="3465179" cy="369332"/>
          </a:xfrm>
          <a:prstGeom prst="rect">
            <a:avLst/>
          </a:prstGeom>
          <a:noFill/>
        </p:spPr>
        <p:txBody>
          <a:bodyPr wrap="none" rtlCol="0">
            <a:spAutoFit/>
          </a:bodyPr>
          <a:lstStyle/>
          <a:p>
            <a:r>
              <a:rPr lang="en-US" dirty="0" smtClean="0"/>
              <a:t>~ 2 </a:t>
            </a:r>
            <a:r>
              <a:rPr lang="en-US" dirty="0" err="1" smtClean="0"/>
              <a:t>ft</a:t>
            </a:r>
            <a:r>
              <a:rPr lang="en-US" dirty="0" smtClean="0"/>
              <a:t> increase in relative sea level</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4368"/>
          <a:stretch/>
        </p:blipFill>
        <p:spPr>
          <a:xfrm flipH="1">
            <a:off x="174859" y="2435192"/>
            <a:ext cx="3886200" cy="1230265"/>
          </a:xfrm>
          <a:prstGeom prst="rect">
            <a:avLst/>
          </a:prstGeom>
        </p:spPr>
      </p:pic>
      <p:sp>
        <p:nvSpPr>
          <p:cNvPr id="6" name="TextBox 5"/>
          <p:cNvSpPr txBox="1"/>
          <p:nvPr/>
        </p:nvSpPr>
        <p:spPr>
          <a:xfrm>
            <a:off x="174859" y="1219200"/>
            <a:ext cx="3185487" cy="369332"/>
          </a:xfrm>
          <a:prstGeom prst="rect">
            <a:avLst/>
          </a:prstGeom>
          <a:noFill/>
        </p:spPr>
        <p:txBody>
          <a:bodyPr wrap="none" rtlCol="0">
            <a:spAutoFit/>
          </a:bodyPr>
          <a:lstStyle/>
          <a:p>
            <a:r>
              <a:rPr lang="en-US" dirty="0" smtClean="0"/>
              <a:t>Marshes are at high risk when:</a:t>
            </a:r>
            <a:endParaRPr lang="en-US" dirty="0"/>
          </a:p>
        </p:txBody>
      </p:sp>
      <p:sp>
        <p:nvSpPr>
          <p:cNvPr id="7" name="TextBox 6"/>
          <p:cNvSpPr txBox="1"/>
          <p:nvPr/>
        </p:nvSpPr>
        <p:spPr>
          <a:xfrm>
            <a:off x="174859" y="1788861"/>
            <a:ext cx="3657600" cy="646331"/>
          </a:xfrm>
          <a:prstGeom prst="rect">
            <a:avLst/>
          </a:prstGeom>
          <a:noFill/>
        </p:spPr>
        <p:txBody>
          <a:bodyPr wrap="square" rtlCol="0">
            <a:spAutoFit/>
          </a:bodyPr>
          <a:lstStyle/>
          <a:p>
            <a:r>
              <a:rPr lang="en-US" dirty="0" smtClean="0"/>
              <a:t>1. They can’t retreat landward due to shoreline structures</a:t>
            </a:r>
            <a:endParaRPr lang="en-US" dirty="0"/>
          </a:p>
        </p:txBody>
      </p:sp>
      <p:sp>
        <p:nvSpPr>
          <p:cNvPr id="8" name="TextBox 7"/>
          <p:cNvSpPr txBox="1"/>
          <p:nvPr/>
        </p:nvSpPr>
        <p:spPr>
          <a:xfrm>
            <a:off x="174859" y="3882992"/>
            <a:ext cx="3657600" cy="646331"/>
          </a:xfrm>
          <a:prstGeom prst="rect">
            <a:avLst/>
          </a:prstGeom>
          <a:noFill/>
        </p:spPr>
        <p:txBody>
          <a:bodyPr wrap="square" rtlCol="0">
            <a:spAutoFit/>
          </a:bodyPr>
          <a:lstStyle/>
          <a:p>
            <a:r>
              <a:rPr lang="en-US" dirty="0" smtClean="0"/>
              <a:t>2. They can’t retreat landward due to the height of the bank</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536542"/>
            <a:ext cx="2438400" cy="1828800"/>
          </a:xfrm>
          <a:prstGeom prst="rect">
            <a:avLst/>
          </a:prstGeom>
        </p:spPr>
      </p:pic>
      <p:sp>
        <p:nvSpPr>
          <p:cNvPr id="12" name="TextBox 11"/>
          <p:cNvSpPr txBox="1"/>
          <p:nvPr/>
        </p:nvSpPr>
        <p:spPr>
          <a:xfrm>
            <a:off x="304799" y="685800"/>
            <a:ext cx="8633060" cy="338554"/>
          </a:xfrm>
          <a:prstGeom prst="rect">
            <a:avLst/>
          </a:prstGeom>
          <a:noFill/>
        </p:spPr>
        <p:txBody>
          <a:bodyPr wrap="square" rtlCol="0">
            <a:spAutoFit/>
          </a:bodyPr>
          <a:lstStyle/>
          <a:p>
            <a:r>
              <a:rPr lang="en-US" sz="1600" dirty="0" smtClean="0"/>
              <a:t>Bilkovic et al. </a:t>
            </a:r>
            <a:r>
              <a:rPr lang="en-US" sz="1600" dirty="0"/>
              <a:t>2009 </a:t>
            </a:r>
            <a:r>
              <a:rPr lang="en-US" sz="1600" dirty="0" smtClean="0"/>
              <a:t>Vulnerability of shallow tidal water habitats in Virginia to climate change </a:t>
            </a:r>
            <a:endParaRPr lang="en-US" sz="16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45" y="76200"/>
            <a:ext cx="1290916" cy="56363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3442" y="76201"/>
            <a:ext cx="1989583" cy="533400"/>
          </a:xfrm>
          <a:prstGeom prst="rect">
            <a:avLst/>
          </a:prstGeom>
        </p:spPr>
      </p:pic>
    </p:spTree>
    <p:extLst>
      <p:ext uri="{BB962C8B-B14F-4D97-AF65-F5344CB8AC3E}">
        <p14:creationId xmlns:p14="http://schemas.microsoft.com/office/powerpoint/2010/main" val="393961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6477000" y="6213475"/>
            <a:ext cx="2590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altLang="en-US" sz="2600" i="1">
                <a:solidFill>
                  <a:srgbClr val="00467F"/>
                </a:solidFill>
                <a:latin typeface="Lucida Sans" pitchFamily="34" charset="0"/>
              </a:rPr>
              <a:t>www.vims.edu</a:t>
            </a:r>
          </a:p>
        </p:txBody>
      </p:sp>
      <p:sp>
        <p:nvSpPr>
          <p:cNvPr id="4" name="Title 3"/>
          <p:cNvSpPr>
            <a:spLocks noGrp="1"/>
          </p:cNvSpPr>
          <p:nvPr>
            <p:ph type="ctrTitle"/>
          </p:nvPr>
        </p:nvSpPr>
        <p:spPr>
          <a:xfrm>
            <a:off x="533400" y="1143000"/>
            <a:ext cx="7851648" cy="990600"/>
          </a:xfrm>
          <a:extLst>
            <a:ext uri="{FAA26D3D-D897-4be2-8F04-BA451C77F1D7}"/>
          </a:extLst>
        </p:spPr>
        <p:txBody>
          <a:bodyPr/>
          <a:lstStyle/>
          <a:p>
            <a:pPr>
              <a:defRPr/>
            </a:pPr>
            <a:r>
              <a:rPr lang="en-US" sz="6000" dirty="0">
                <a:latin typeface="Lucida Sans" charset="0"/>
              </a:rPr>
              <a:t>Questions</a:t>
            </a:r>
            <a:r>
              <a:rPr lang="en-US" sz="6000" dirty="0" smtClean="0">
                <a:latin typeface="Lucida Sans" charset="0"/>
              </a:rPr>
              <a:t>?</a:t>
            </a:r>
            <a:endParaRPr lang="en-US" dirty="0"/>
          </a:p>
        </p:txBody>
      </p:sp>
      <p:sp>
        <p:nvSpPr>
          <p:cNvPr id="10244" name="Subtitle 2"/>
          <p:cNvSpPr>
            <a:spLocks noGrp="1"/>
          </p:cNvSpPr>
          <p:nvPr>
            <p:ph type="subTitle" idx="1"/>
          </p:nvPr>
        </p:nvSpPr>
        <p:spPr>
          <a:xfrm>
            <a:off x="533400" y="2971800"/>
            <a:ext cx="8305800" cy="2971800"/>
          </a:xfrm>
        </p:spPr>
        <p:txBody>
          <a:bodyPr>
            <a:normAutofit lnSpcReduction="10000"/>
          </a:bodyPr>
          <a:lstStyle/>
          <a:p>
            <a:pPr marR="0" algn="l" eaLnBrk="1" hangingPunct="1"/>
            <a:r>
              <a:rPr lang="en-US" altLang="en-US" dirty="0" smtClean="0">
                <a:solidFill>
                  <a:srgbClr val="00467F"/>
                </a:solidFill>
                <a:latin typeface="Lucida Sans" pitchFamily="34" charset="0"/>
                <a:ea typeface="ＭＳ Ｐゴシック" pitchFamily="34" charset="-128"/>
              </a:rPr>
              <a:t>Future plans</a:t>
            </a:r>
          </a:p>
          <a:p>
            <a:pPr marL="457200" marR="0" indent="-457200" algn="l" eaLnBrk="1" hangingPunct="1">
              <a:buFont typeface="Arial" panose="020B0604020202020204" pitchFamily="34" charset="0"/>
              <a:buChar char="•"/>
            </a:pPr>
            <a:r>
              <a:rPr lang="en-US" altLang="en-US" dirty="0" smtClean="0">
                <a:solidFill>
                  <a:srgbClr val="00467F"/>
                </a:solidFill>
                <a:latin typeface="Lucida Sans" pitchFamily="34" charset="0"/>
                <a:ea typeface="ＭＳ Ｐゴシック" pitchFamily="34" charset="-128"/>
              </a:rPr>
              <a:t>Update SLR models on new LIDAR as available</a:t>
            </a:r>
          </a:p>
          <a:p>
            <a:pPr marL="457200" marR="0" indent="-457200" algn="l" eaLnBrk="1" hangingPunct="1">
              <a:buFont typeface="Arial" panose="020B0604020202020204" pitchFamily="34" charset="0"/>
              <a:buChar char="•"/>
            </a:pPr>
            <a:r>
              <a:rPr lang="en-US" altLang="en-US" dirty="0" smtClean="0">
                <a:solidFill>
                  <a:srgbClr val="00467F"/>
                </a:solidFill>
                <a:latin typeface="Lucida Sans" pitchFamily="34" charset="0"/>
                <a:ea typeface="ＭＳ Ｐゴシック" pitchFamily="34" charset="-128"/>
              </a:rPr>
              <a:t>Update SLR models as new NCA reports are issued</a:t>
            </a:r>
          </a:p>
          <a:p>
            <a:pPr marL="457200" marR="0" indent="-457200" algn="l" eaLnBrk="1" hangingPunct="1">
              <a:buFont typeface="Arial" panose="020B0604020202020204" pitchFamily="34" charset="0"/>
              <a:buChar char="•"/>
            </a:pPr>
            <a:r>
              <a:rPr lang="en-US" altLang="en-US" dirty="0" smtClean="0">
                <a:solidFill>
                  <a:srgbClr val="00467F"/>
                </a:solidFill>
                <a:latin typeface="Lucida Sans" pitchFamily="34" charset="0"/>
                <a:ea typeface="ＭＳ Ｐゴシック" pitchFamily="34" charset="-128"/>
              </a:rPr>
              <a:t>Continue to explore the impact of SLR on management actions and the impact of management actions on SLR</a:t>
            </a:r>
            <a:endParaRPr lang="en-US" altLang="en-US" dirty="0" smtClean="0">
              <a:solidFill>
                <a:srgbClr val="00467F"/>
              </a:solidFill>
              <a:latin typeface="Lucida Sans" pitchFamily="34" charset="0"/>
              <a:ea typeface="ＭＳ Ｐゴシック" pitchFamily="34" charset="-128"/>
            </a:endParaRPr>
          </a:p>
        </p:txBody>
      </p:sp>
      <p:sp>
        <p:nvSpPr>
          <p:cNvPr id="10245" name="TextBox 2"/>
          <p:cNvSpPr txBox="1">
            <a:spLocks noChangeArrowheads="1"/>
          </p:cNvSpPr>
          <p:nvPr/>
        </p:nvSpPr>
        <p:spPr bwMode="auto">
          <a:xfrm>
            <a:off x="6477000" y="6213475"/>
            <a:ext cx="2590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altLang="en-US" sz="2600" i="1">
                <a:solidFill>
                  <a:srgbClr val="00467F"/>
                </a:solidFill>
                <a:latin typeface="Lucida Sans" pitchFamily="34" charset="0"/>
              </a:rPr>
              <a:t>www.vims.edu</a:t>
            </a:r>
          </a:p>
        </p:txBody>
      </p:sp>
      <p:cxnSp>
        <p:nvCxnSpPr>
          <p:cNvPr id="8" name="Straight Connector 7"/>
          <p:cNvCxnSpPr>
            <a:cxnSpLocks noChangeShapeType="1"/>
          </p:cNvCxnSpPr>
          <p:nvPr/>
        </p:nvCxnSpPr>
        <p:spPr bwMode="auto">
          <a:xfrm>
            <a:off x="1447800" y="2362200"/>
            <a:ext cx="6019800" cy="0"/>
          </a:xfrm>
          <a:prstGeom prst="line">
            <a:avLst/>
          </a:prstGeom>
          <a:noFill/>
          <a:ln w="25400">
            <a:solidFill>
              <a:srgbClr val="00467F"/>
            </a:solidFill>
            <a:round/>
            <a:headEnd/>
            <a:tailEnd/>
          </a:ln>
          <a:effectLst>
            <a:outerShdw blurRad="57150" dist="38100" dir="5400000" algn="ctr" rotWithShape="0">
              <a:srgbClr val="343F11">
                <a:alpha val="48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779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152400" y="719078"/>
            <a:ext cx="8839200" cy="1143000"/>
          </a:xfrm>
        </p:spPr>
        <p:txBody>
          <a:bodyPr/>
          <a:lstStyle/>
          <a:p>
            <a:pPr algn="ctr"/>
            <a:r>
              <a:rPr lang="en-US" sz="4000" b="1" dirty="0" smtClean="0"/>
              <a:t>Virginia Senate Bill 964 (2011)</a:t>
            </a:r>
          </a:p>
        </p:txBody>
      </p:sp>
      <p:pic>
        <p:nvPicPr>
          <p:cNvPr id="14339" name="Picture 4" descr="C:\Documents and Settings\mason\Local Settings\Temporary Internet Files\Content.IE5\0HQHO5IR\dglxasset[3].as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181600"/>
            <a:ext cx="12954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C:\Documents and Settings\mason\Local Settings\Temporary Internet Files\Content.IE5\0HQHO5IR\dglxasset[3].as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334000"/>
            <a:ext cx="12954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1785878"/>
            <a:ext cx="8458200" cy="2862322"/>
          </a:xfrm>
          <a:prstGeom prst="rect">
            <a:avLst/>
          </a:prstGeom>
        </p:spPr>
        <p:txBody>
          <a:bodyPr>
            <a:spAutoFit/>
          </a:bodyPr>
          <a:lstStyle/>
          <a:p>
            <a:pPr marL="342900" indent="-342900">
              <a:buFont typeface="Wingdings" pitchFamily="2" charset="2"/>
              <a:buChar char="v"/>
              <a:defRPr/>
            </a:pPr>
            <a:endParaRPr lang="en-US" sz="2000" b="1" i="1" dirty="0"/>
          </a:p>
          <a:p>
            <a:pPr marL="342900" indent="-342900">
              <a:buFont typeface="Wingdings" pitchFamily="2" charset="2"/>
              <a:buChar char="v"/>
              <a:defRPr/>
            </a:pPr>
            <a:endParaRPr lang="en-US" sz="2000" b="1" i="1" dirty="0" smtClean="0"/>
          </a:p>
          <a:p>
            <a:pPr>
              <a:defRPr/>
            </a:pPr>
            <a:r>
              <a:rPr lang="en-US" sz="2000" b="1" i="1" dirty="0" smtClean="0"/>
              <a:t>VIMS</a:t>
            </a:r>
            <a:r>
              <a:rPr lang="en-US" sz="2000" i="1" dirty="0" smtClean="0"/>
              <a:t> </a:t>
            </a:r>
            <a:r>
              <a:rPr lang="en-US" sz="2000" b="1" i="1" dirty="0"/>
              <a:t>shall…Develop comprehensive coastal resource management guidance </a:t>
            </a:r>
            <a:r>
              <a:rPr lang="en-US" sz="2000" i="1" dirty="0"/>
              <a:t>for local governments to foster the sustainability of shoreline resources by December 30, 2012. The guidance shall identify preferred options for shoreline management and taking into consideration the resource condition, priority planning, </a:t>
            </a:r>
            <a:r>
              <a:rPr lang="en-US" sz="2000" i="1" u="sng" dirty="0"/>
              <a:t>and forecasting of the condition of the Commonwealth's shoreline with respect to projected sea-level rise</a:t>
            </a:r>
            <a:r>
              <a:rPr lang="en-US" sz="2000" u="sng" dirty="0"/>
              <a:t>. </a:t>
            </a:r>
            <a:endParaRPr lang="en-US" sz="2000" b="1" i="1" u="sng" dirty="0"/>
          </a:p>
          <a:p>
            <a:pPr>
              <a:defRPr/>
            </a:pPr>
            <a:endParaRPr lang="en-US" sz="2000" b="1" dirty="0"/>
          </a:p>
        </p:txBody>
      </p:sp>
    </p:spTree>
    <p:extLst>
      <p:ext uri="{BB962C8B-B14F-4D97-AF65-F5344CB8AC3E}">
        <p14:creationId xmlns:p14="http://schemas.microsoft.com/office/powerpoint/2010/main" val="2943836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t>Comprehensive Coastal Resource Management Portal</a:t>
            </a:r>
            <a:endParaRPr lang="en-US" dirty="0"/>
          </a:p>
        </p:txBody>
      </p:sp>
      <p:sp>
        <p:nvSpPr>
          <p:cNvPr id="3" name="Content Placeholder 2"/>
          <p:cNvSpPr>
            <a:spLocks noGrp="1"/>
          </p:cNvSpPr>
          <p:nvPr>
            <p:ph idx="1"/>
          </p:nvPr>
        </p:nvSpPr>
        <p:spPr>
          <a:xfrm>
            <a:off x="228600" y="2286000"/>
            <a:ext cx="6858000" cy="4038600"/>
          </a:xfrm>
        </p:spPr>
        <p:txBody>
          <a:bodyPr>
            <a:normAutofit/>
          </a:bodyPr>
          <a:lstStyle/>
          <a:p>
            <a:r>
              <a:rPr lang="en-US" dirty="0"/>
              <a:t>Beginning in 2012, </a:t>
            </a:r>
            <a:r>
              <a:rPr lang="en-US" dirty="0" smtClean="0"/>
              <a:t>CCRM started </a:t>
            </a:r>
            <a:r>
              <a:rPr lang="en-US" dirty="0"/>
              <a:t>developing portals for each Tidewater </a:t>
            </a:r>
            <a:r>
              <a:rPr lang="en-US" dirty="0" smtClean="0"/>
              <a:t>locality</a:t>
            </a:r>
          </a:p>
          <a:p>
            <a:pPr lvl="1"/>
            <a:r>
              <a:rPr lang="en-US" dirty="0" smtClean="0"/>
              <a:t>Right now there are 12 </a:t>
            </a:r>
            <a:r>
              <a:rPr lang="en-US" dirty="0" smtClean="0"/>
              <a:t>available with </a:t>
            </a:r>
            <a:r>
              <a:rPr lang="en-US" dirty="0"/>
              <a:t>5 more completed by the end of </a:t>
            </a:r>
            <a:r>
              <a:rPr lang="en-US" dirty="0" smtClean="0"/>
              <a:t>2014</a:t>
            </a:r>
          </a:p>
          <a:p>
            <a:pPr lvl="1"/>
            <a:endParaRPr lang="en-US" dirty="0" smtClean="0"/>
          </a:p>
          <a:p>
            <a:r>
              <a:rPr lang="en-US" dirty="0" smtClean="0"/>
              <a:t>The </a:t>
            </a:r>
            <a:r>
              <a:rPr lang="en-US" dirty="0"/>
              <a:t>portals are gateways to resources that address </a:t>
            </a:r>
            <a:r>
              <a:rPr lang="en-US" b="1" dirty="0"/>
              <a:t>data gaps</a:t>
            </a:r>
            <a:r>
              <a:rPr lang="en-US" dirty="0"/>
              <a:t>, </a:t>
            </a:r>
            <a:r>
              <a:rPr lang="en-US" b="1" dirty="0"/>
              <a:t>shoreline best management practices</a:t>
            </a:r>
            <a:r>
              <a:rPr lang="en-US" dirty="0"/>
              <a:t>, and </a:t>
            </a:r>
            <a:r>
              <a:rPr lang="en-US" b="1" dirty="0"/>
              <a:t>sea level rise </a:t>
            </a:r>
            <a:r>
              <a:rPr lang="en-US" dirty="0"/>
              <a:t>issues at the local level</a:t>
            </a:r>
          </a:p>
        </p:txBody>
      </p:sp>
      <p:pic>
        <p:nvPicPr>
          <p:cNvPr id="4" name="Picture 3" descr="Center for Coastal Resources Management - Mozilla Firefox"/>
          <p:cNvPicPr>
            <a:picLocks noChangeAspect="1"/>
          </p:cNvPicPr>
          <p:nvPr/>
        </p:nvPicPr>
        <p:blipFill rotWithShape="1">
          <a:blip r:embed="rId2">
            <a:extLst>
              <a:ext uri="{28A0092B-C50C-407E-A947-70E740481C1C}">
                <a14:useLocalDpi xmlns:a14="http://schemas.microsoft.com/office/drawing/2010/main" val="0"/>
              </a:ext>
            </a:extLst>
          </a:blip>
          <a:srcRect l="15383" t="37481" r="64675" b="1660"/>
          <a:stretch/>
        </p:blipFill>
        <p:spPr>
          <a:xfrm>
            <a:off x="7086600" y="1905000"/>
            <a:ext cx="1615440" cy="4173682"/>
          </a:xfrm>
          <a:prstGeom prst="rect">
            <a:avLst/>
          </a:prstGeom>
        </p:spPr>
      </p:pic>
    </p:spTree>
    <p:extLst>
      <p:ext uri="{BB962C8B-B14F-4D97-AF65-F5344CB8AC3E}">
        <p14:creationId xmlns:p14="http://schemas.microsoft.com/office/powerpoint/2010/main" val="56453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lly\AppData\Local\Microsoft\Windows\Temporary Internet Files\Content.IE5\8CKLVR8C\MC9004388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93155" y="2822245"/>
            <a:ext cx="3282289"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Creating the </a:t>
            </a:r>
            <a:r>
              <a:rPr lang="en-US" dirty="0" smtClean="0"/>
              <a:t>topographic </a:t>
            </a:r>
            <a:r>
              <a:rPr lang="en-US" dirty="0" smtClean="0"/>
              <a:t>surface</a:t>
            </a:r>
            <a:endParaRPr lang="en-US" dirty="0"/>
          </a:p>
        </p:txBody>
      </p:sp>
      <p:sp>
        <p:nvSpPr>
          <p:cNvPr id="3" name="Content Placeholder 2"/>
          <p:cNvSpPr>
            <a:spLocks noGrp="1"/>
          </p:cNvSpPr>
          <p:nvPr>
            <p:ph idx="1"/>
          </p:nvPr>
        </p:nvSpPr>
        <p:spPr>
          <a:xfrm>
            <a:off x="457200" y="1935480"/>
            <a:ext cx="6324599" cy="4389120"/>
          </a:xfrm>
        </p:spPr>
        <p:txBody>
          <a:bodyPr>
            <a:normAutofit fontScale="92500"/>
          </a:bodyPr>
          <a:lstStyle/>
          <a:p>
            <a:r>
              <a:rPr lang="en-US" dirty="0" smtClean="0"/>
              <a:t>LIDAR </a:t>
            </a:r>
            <a:r>
              <a:rPr lang="en-US" dirty="0" smtClean="0"/>
              <a:t>(elevation data) was </a:t>
            </a:r>
            <a:r>
              <a:rPr lang="en-US" dirty="0" smtClean="0"/>
              <a:t>acquired from VGIN and individual localities</a:t>
            </a:r>
          </a:p>
          <a:p>
            <a:pPr lvl="1"/>
            <a:r>
              <a:rPr lang="en-US" dirty="0" smtClean="0"/>
              <a:t>The most accurate LIDAR available was used</a:t>
            </a:r>
          </a:p>
          <a:p>
            <a:pPr lvl="2"/>
            <a:r>
              <a:rPr lang="en-US" dirty="0" smtClean="0"/>
              <a:t>Where no LIDAR available, VBMP was used</a:t>
            </a:r>
          </a:p>
          <a:p>
            <a:pPr lvl="1"/>
            <a:r>
              <a:rPr lang="en-US" dirty="0" smtClean="0"/>
              <a:t>The topo surface will be updated as higher resolution LIDAR becomes available</a:t>
            </a:r>
          </a:p>
          <a:p>
            <a:r>
              <a:rPr lang="en-US" dirty="0" smtClean="0"/>
              <a:t>Data were merged into seamless </a:t>
            </a:r>
            <a:r>
              <a:rPr lang="en-US" dirty="0" smtClean="0"/>
              <a:t>layers </a:t>
            </a:r>
            <a:r>
              <a:rPr lang="en-US" dirty="0" smtClean="0"/>
              <a:t>for larger regions and then clipped to the locality boundaries</a:t>
            </a:r>
          </a:p>
          <a:p>
            <a:r>
              <a:rPr lang="en-US" dirty="0" smtClean="0"/>
              <a:t>Data were projected to Virginia State Plane HARN (</a:t>
            </a:r>
            <a:r>
              <a:rPr lang="en-US" dirty="0" err="1" smtClean="0"/>
              <a:t>ft</a:t>
            </a:r>
            <a:r>
              <a:rPr lang="en-US" dirty="0" smtClean="0"/>
              <a:t>)</a:t>
            </a:r>
            <a:endParaRPr lang="en-US" dirty="0"/>
          </a:p>
        </p:txBody>
      </p:sp>
    </p:spTree>
    <p:extLst>
      <p:ext uri="{BB962C8B-B14F-4D97-AF65-F5344CB8AC3E}">
        <p14:creationId xmlns:p14="http://schemas.microsoft.com/office/powerpoint/2010/main" val="93750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Sea Level</a:t>
            </a:r>
            <a:endParaRPr lang="en-US" dirty="0"/>
          </a:p>
        </p:txBody>
      </p:sp>
      <p:sp>
        <p:nvSpPr>
          <p:cNvPr id="3" name="Content Placeholder 2"/>
          <p:cNvSpPr>
            <a:spLocks noGrp="1"/>
          </p:cNvSpPr>
          <p:nvPr>
            <p:ph idx="1"/>
          </p:nvPr>
        </p:nvSpPr>
        <p:spPr/>
        <p:txBody>
          <a:bodyPr/>
          <a:lstStyle/>
          <a:p>
            <a:r>
              <a:rPr lang="en-US" dirty="0" smtClean="0"/>
              <a:t>A digital Mean High Water shoreline (NOAA) was used as the current locality shoreline</a:t>
            </a:r>
          </a:p>
          <a:p>
            <a:pPr lvl="1"/>
            <a:r>
              <a:rPr lang="en-US" dirty="0" smtClean="0"/>
              <a:t>Used tidal datum for reference rather than elevation datum because it allows for variation in local tides</a:t>
            </a:r>
          </a:p>
          <a:p>
            <a:pPr lvl="1"/>
            <a:r>
              <a:rPr lang="en-US" dirty="0" smtClean="0"/>
              <a:t>Converted land elevation to MHW reference using NOAA’s Coastal Service Center tool (</a:t>
            </a:r>
            <a:r>
              <a:rPr lang="en-US" dirty="0" err="1" smtClean="0"/>
              <a:t>Vdatum</a:t>
            </a:r>
            <a:r>
              <a:rPr lang="en-US" dirty="0" smtClean="0"/>
              <a:t>)</a:t>
            </a:r>
          </a:p>
          <a:p>
            <a:r>
              <a:rPr lang="en-US" dirty="0" smtClean="0"/>
              <a:t>Sinks were “filled” in the land surface</a:t>
            </a:r>
          </a:p>
          <a:p>
            <a:r>
              <a:rPr lang="en-US" dirty="0" smtClean="0"/>
              <a:t>Sea level rise scenarios were selected and raster calculator was used to create mosaic datasets of different time frames</a:t>
            </a:r>
            <a:endParaRPr lang="en-US" dirty="0"/>
          </a:p>
        </p:txBody>
      </p:sp>
    </p:spTree>
    <p:extLst>
      <p:ext uri="{BB962C8B-B14F-4D97-AF65-F5344CB8AC3E}">
        <p14:creationId xmlns:p14="http://schemas.microsoft.com/office/powerpoint/2010/main" val="155445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Sea Level Rise</a:t>
            </a:r>
            <a:endParaRPr lang="en-US" dirty="0"/>
          </a:p>
        </p:txBody>
      </p:sp>
      <p:pic>
        <p:nvPicPr>
          <p:cNvPr id="4" name="Chart 1" descr="image003"/>
          <p:cNvPicPr>
            <a:picLocks noChangeAspect="1" noChangeArrowheads="1"/>
          </p:cNvPicPr>
          <p:nvPr/>
        </p:nvPicPr>
        <p:blipFill rotWithShape="1">
          <a:blip r:embed="rId2">
            <a:extLst>
              <a:ext uri="{28A0092B-C50C-407E-A947-70E740481C1C}">
                <a14:useLocalDpi xmlns:a14="http://schemas.microsoft.com/office/drawing/2010/main" val="0"/>
              </a:ext>
            </a:extLst>
          </a:blip>
          <a:srcRect t="18722" r="22993"/>
          <a:stretch/>
        </p:blipFill>
        <p:spPr bwMode="auto">
          <a:xfrm>
            <a:off x="304800" y="1905000"/>
            <a:ext cx="5750560" cy="4609282"/>
          </a:xfrm>
          <a:prstGeom prst="rect">
            <a:avLst/>
          </a:prstGeom>
          <a:ln w="9525">
            <a:solidFill>
              <a:srgbClr val="000000"/>
            </a:solidFill>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Chart 1" descr="image003"/>
          <p:cNvPicPr>
            <a:picLocks noChangeAspect="1" noChangeArrowheads="1"/>
          </p:cNvPicPr>
          <p:nvPr/>
        </p:nvPicPr>
        <p:blipFill rotWithShape="1">
          <a:blip r:embed="rId2">
            <a:extLst>
              <a:ext uri="{28A0092B-C50C-407E-A947-70E740481C1C}">
                <a14:useLocalDpi xmlns:a14="http://schemas.microsoft.com/office/drawing/2010/main" val="0"/>
              </a:ext>
            </a:extLst>
          </a:blip>
          <a:srcRect l="77891" t="44342" r="1428" b="26456"/>
          <a:stretch/>
        </p:blipFill>
        <p:spPr bwMode="auto">
          <a:xfrm>
            <a:off x="1219200" y="2133600"/>
            <a:ext cx="1544320" cy="1656080"/>
          </a:xfrm>
          <a:prstGeom prst="rect">
            <a:avLst/>
          </a:prstGeom>
          <a:ln w="9525">
            <a:solidFill>
              <a:srgbClr val="000000"/>
            </a:solidFill>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6" descr="SeaLevelRise - Mozilla Firefox"/>
          <p:cNvPicPr>
            <a:picLocks noChangeAspect="1"/>
          </p:cNvPicPr>
          <p:nvPr/>
        </p:nvPicPr>
        <p:blipFill rotWithShape="1">
          <a:blip r:embed="rId3">
            <a:extLst>
              <a:ext uri="{28A0092B-C50C-407E-A947-70E740481C1C}">
                <a14:useLocalDpi xmlns:a14="http://schemas.microsoft.com/office/drawing/2010/main" val="0"/>
              </a:ext>
            </a:extLst>
          </a:blip>
          <a:srcRect l="73329" t="22666" r="4095" b="45778"/>
          <a:stretch/>
        </p:blipFill>
        <p:spPr>
          <a:xfrm>
            <a:off x="7030720" y="3276600"/>
            <a:ext cx="1828800" cy="2164080"/>
          </a:xfrm>
          <a:prstGeom prst="rect">
            <a:avLst/>
          </a:prstGeom>
        </p:spPr>
      </p:pic>
      <p:cxnSp>
        <p:nvCxnSpPr>
          <p:cNvPr id="11" name="Straight Arrow Connector 10"/>
          <p:cNvCxnSpPr/>
          <p:nvPr/>
        </p:nvCxnSpPr>
        <p:spPr>
          <a:xfrm flipH="1" flipV="1">
            <a:off x="6055360" y="2286000"/>
            <a:ext cx="1412240" cy="17526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p:nvPr/>
        </p:nvCxnSpPr>
        <p:spPr>
          <a:xfrm flipH="1">
            <a:off x="6096000" y="4209641"/>
            <a:ext cx="1524000" cy="97195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8" name="Right Brace 17"/>
          <p:cNvSpPr/>
          <p:nvPr/>
        </p:nvSpPr>
        <p:spPr>
          <a:xfrm>
            <a:off x="5943600" y="3505200"/>
            <a:ext cx="381000" cy="1190420"/>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cxnSp>
        <p:nvCxnSpPr>
          <p:cNvPr id="20" name="Straight Arrow Connector 19"/>
          <p:cNvCxnSpPr>
            <a:endCxn id="18" idx="1"/>
          </p:cNvCxnSpPr>
          <p:nvPr/>
        </p:nvCxnSpPr>
        <p:spPr>
          <a:xfrm flipH="1">
            <a:off x="6324600" y="3789680"/>
            <a:ext cx="1295400" cy="31073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1275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rehensive Coastal Resource Management Portal City of Suffolk - Mozilla Firefox"/>
          <p:cNvPicPr>
            <a:picLocks noChangeAspect="1"/>
          </p:cNvPicPr>
          <p:nvPr/>
        </p:nvPicPr>
        <p:blipFill rotWithShape="1">
          <a:blip r:embed="rId2">
            <a:extLst>
              <a:ext uri="{28A0092B-C50C-407E-A947-70E740481C1C}">
                <a14:useLocalDpi xmlns:a14="http://schemas.microsoft.com/office/drawing/2010/main" val="0"/>
              </a:ext>
            </a:extLst>
          </a:blip>
          <a:srcRect l="16010" t="12296" r="17641" b="4889"/>
          <a:stretch/>
        </p:blipFill>
        <p:spPr>
          <a:xfrm>
            <a:off x="304800" y="777240"/>
            <a:ext cx="5374640" cy="567944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715000" y="914400"/>
            <a:ext cx="3332826"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dirty="0" smtClean="0"/>
              <a:t>http://ccrm.vims.edu/ccrmp/index.html</a:t>
            </a:r>
            <a:endParaRPr lang="en-US" sz="1400" dirty="0"/>
          </a:p>
        </p:txBody>
      </p:sp>
      <p:sp>
        <p:nvSpPr>
          <p:cNvPr id="8" name="Down Arrow 7"/>
          <p:cNvSpPr/>
          <p:nvPr/>
        </p:nvSpPr>
        <p:spPr>
          <a:xfrm>
            <a:off x="7152813" y="1353974"/>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enter for Coastal Resources Management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15383" t="37481" r="64675" b="17111"/>
          <a:stretch/>
        </p:blipFill>
        <p:spPr>
          <a:xfrm>
            <a:off x="6925985" y="2019171"/>
            <a:ext cx="910856" cy="1755833"/>
          </a:xfrm>
          <a:prstGeom prst="rect">
            <a:avLst/>
          </a:prstGeom>
        </p:spPr>
      </p:pic>
      <p:sp>
        <p:nvSpPr>
          <p:cNvPr id="10" name="Down Arrow 9"/>
          <p:cNvSpPr/>
          <p:nvPr/>
        </p:nvSpPr>
        <p:spPr>
          <a:xfrm>
            <a:off x="7152813" y="3906802"/>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omprehensive Coastal Resource Management Portal City of Suffolk - Mozilla Firefox"/>
          <p:cNvPicPr>
            <a:picLocks noChangeAspect="1"/>
          </p:cNvPicPr>
          <p:nvPr/>
        </p:nvPicPr>
        <p:blipFill rotWithShape="1">
          <a:blip r:embed="rId4">
            <a:extLst>
              <a:ext uri="{28A0092B-C50C-407E-A947-70E740481C1C}">
                <a14:useLocalDpi xmlns:a14="http://schemas.microsoft.com/office/drawing/2010/main" val="0"/>
              </a:ext>
            </a:extLst>
          </a:blip>
          <a:srcRect l="16889" t="48943" r="22407" b="13481"/>
          <a:stretch/>
        </p:blipFill>
        <p:spPr>
          <a:xfrm>
            <a:off x="5748987" y="4572000"/>
            <a:ext cx="3264852" cy="1710974"/>
          </a:xfrm>
          <a:prstGeom prst="rect">
            <a:avLst/>
          </a:prstGeom>
        </p:spPr>
      </p:pic>
      <p:sp>
        <p:nvSpPr>
          <p:cNvPr id="12" name="Rectangle 11"/>
          <p:cNvSpPr/>
          <p:nvPr/>
        </p:nvSpPr>
        <p:spPr>
          <a:xfrm>
            <a:off x="8001000" y="5715000"/>
            <a:ext cx="999172" cy="457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2931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Tour of the viewer</a:t>
            </a:r>
            <a:endParaRPr lang="en-US" dirty="0"/>
          </a:p>
        </p:txBody>
      </p:sp>
      <p:sp>
        <p:nvSpPr>
          <p:cNvPr id="3" name="Content Placeholder 2"/>
          <p:cNvSpPr>
            <a:spLocks noGrp="1"/>
          </p:cNvSpPr>
          <p:nvPr>
            <p:ph idx="1"/>
          </p:nvPr>
        </p:nvSpPr>
        <p:spPr>
          <a:xfrm>
            <a:off x="457200" y="1612392"/>
            <a:ext cx="8229600" cy="4389120"/>
          </a:xfrm>
        </p:spPr>
        <p:txBody>
          <a:bodyPr/>
          <a:lstStyle/>
          <a:p>
            <a:r>
              <a:rPr lang="en-US" dirty="0" smtClean="0">
                <a:hlinkClick r:id="rId2"/>
              </a:rPr>
              <a:t>Suffolk County </a:t>
            </a:r>
            <a:r>
              <a:rPr lang="en-US" dirty="0" smtClean="0">
                <a:hlinkClick r:id="rId2"/>
              </a:rPr>
              <a:t>map</a:t>
            </a:r>
            <a:r>
              <a:rPr lang="en-US" dirty="0" smtClean="0"/>
              <a:t> &amp; </a:t>
            </a:r>
            <a:r>
              <a:rPr lang="en-US" dirty="0" smtClean="0">
                <a:hlinkClick r:id="rId3"/>
              </a:rPr>
              <a:t>Comprehensive Viewer</a:t>
            </a:r>
            <a:endParaRPr lang="en-US" dirty="0"/>
          </a:p>
        </p:txBody>
      </p:sp>
      <p:pic>
        <p:nvPicPr>
          <p:cNvPr id="4" name="Picture 3" descr="SeaLevelRise - Mozilla Firefox"/>
          <p:cNvPicPr>
            <a:picLocks noChangeAspect="1"/>
          </p:cNvPicPr>
          <p:nvPr/>
        </p:nvPicPr>
        <p:blipFill rotWithShape="1">
          <a:blip r:embed="rId4">
            <a:extLst>
              <a:ext uri="{28A0092B-C50C-407E-A947-70E740481C1C}">
                <a14:useLocalDpi xmlns:a14="http://schemas.microsoft.com/office/drawing/2010/main" val="0"/>
              </a:ext>
            </a:extLst>
          </a:blip>
          <a:srcRect l="958" t="11556" r="1211" b="1630"/>
          <a:stretch/>
        </p:blipFill>
        <p:spPr>
          <a:xfrm>
            <a:off x="2971800" y="2171895"/>
            <a:ext cx="6029960" cy="4530201"/>
          </a:xfrm>
          <a:prstGeom prst="rect">
            <a:avLst/>
          </a:prstGeom>
        </p:spPr>
      </p:pic>
    </p:spTree>
    <p:extLst>
      <p:ext uri="{BB962C8B-B14F-4D97-AF65-F5344CB8AC3E}">
        <p14:creationId xmlns:p14="http://schemas.microsoft.com/office/powerpoint/2010/main" val="271715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Tour of the viewer</a:t>
            </a:r>
            <a:endParaRPr lang="en-US" dirty="0"/>
          </a:p>
        </p:txBody>
      </p:sp>
      <p:sp>
        <p:nvSpPr>
          <p:cNvPr id="3" name="Content Placeholder 2"/>
          <p:cNvSpPr>
            <a:spLocks noGrp="1"/>
          </p:cNvSpPr>
          <p:nvPr>
            <p:ph idx="1"/>
          </p:nvPr>
        </p:nvSpPr>
        <p:spPr>
          <a:xfrm>
            <a:off x="457200" y="1612392"/>
            <a:ext cx="8229600" cy="4389120"/>
          </a:xfrm>
        </p:spPr>
        <p:txBody>
          <a:bodyPr/>
          <a:lstStyle/>
          <a:p>
            <a:r>
              <a:rPr lang="en-US" dirty="0" smtClean="0">
                <a:hlinkClick r:id="rId2"/>
              </a:rPr>
              <a:t>Suffolk County </a:t>
            </a:r>
            <a:r>
              <a:rPr lang="en-US" dirty="0" smtClean="0">
                <a:hlinkClick r:id="rId2"/>
              </a:rPr>
              <a:t>map</a:t>
            </a:r>
            <a:r>
              <a:rPr lang="en-US" dirty="0" smtClean="0"/>
              <a:t> &amp; </a:t>
            </a:r>
            <a:r>
              <a:rPr lang="en-US" dirty="0" smtClean="0">
                <a:hlinkClick r:id="rId3"/>
              </a:rPr>
              <a:t>Comprehensive Viewer</a:t>
            </a:r>
            <a:endParaRPr lang="en-US" dirty="0"/>
          </a:p>
        </p:txBody>
      </p:sp>
      <p:pic>
        <p:nvPicPr>
          <p:cNvPr id="4" name="Picture 3" descr="SeaLevelRise - Mozilla Firefox"/>
          <p:cNvPicPr>
            <a:picLocks noChangeAspect="1"/>
          </p:cNvPicPr>
          <p:nvPr/>
        </p:nvPicPr>
        <p:blipFill rotWithShape="1">
          <a:blip r:embed="rId4">
            <a:extLst>
              <a:ext uri="{28A0092B-C50C-407E-A947-70E740481C1C}">
                <a14:useLocalDpi xmlns:a14="http://schemas.microsoft.com/office/drawing/2010/main" val="0"/>
              </a:ext>
            </a:extLst>
          </a:blip>
          <a:srcRect l="958" t="11556" r="1211" b="1630"/>
          <a:stretch/>
        </p:blipFill>
        <p:spPr>
          <a:xfrm>
            <a:off x="2971800" y="2171895"/>
            <a:ext cx="6029960" cy="4530201"/>
          </a:xfrm>
          <a:prstGeom prst="rect">
            <a:avLst/>
          </a:prstGeom>
        </p:spPr>
      </p:pic>
      <p:sp>
        <p:nvSpPr>
          <p:cNvPr id="5" name="Rectangle 4"/>
          <p:cNvSpPr/>
          <p:nvPr/>
        </p:nvSpPr>
        <p:spPr>
          <a:xfrm>
            <a:off x="838200" y="3429000"/>
            <a:ext cx="7495218" cy="175432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can you do with this info?</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414319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TotalTime>
  <Words>494</Words>
  <Application>Microsoft Office PowerPoint</Application>
  <PresentationFormat>On-screen Show (4:3)</PresentationFormat>
  <Paragraphs>56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The Sea Level Rise Inundation Tool</vt:lpstr>
      <vt:lpstr>Virginia Senate Bill 964 (2011)</vt:lpstr>
      <vt:lpstr>Comprehensive Coastal Resource Management Portal</vt:lpstr>
      <vt:lpstr>Creating the topographic surface</vt:lpstr>
      <vt:lpstr>Modeling Sea Level</vt:lpstr>
      <vt:lpstr>Relative Sea Level Rise</vt:lpstr>
      <vt:lpstr>PowerPoint Presentation</vt:lpstr>
      <vt:lpstr>Tour of the viewer</vt:lpstr>
      <vt:lpstr>Tour of the viewer</vt:lpstr>
      <vt:lpstr>PowerPoint Presentation</vt:lpstr>
      <vt:lpstr>PowerPoint Presentation</vt:lpstr>
      <vt:lpstr>PowerPoint Presentation</vt:lpstr>
      <vt:lpstr>Projected marsh impacts</vt:lpstr>
      <vt:lpstr>Questions?</vt:lpstr>
    </vt:vector>
  </TitlesOfParts>
  <Company>VIMS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 Level Rise Inundation Tool</dc:title>
  <dc:creator>Molly M Roggero</dc:creator>
  <cp:lastModifiedBy>Molly M Roggero</cp:lastModifiedBy>
  <cp:revision>20</cp:revision>
  <dcterms:created xsi:type="dcterms:W3CDTF">2014-09-17T15:52:43Z</dcterms:created>
  <dcterms:modified xsi:type="dcterms:W3CDTF">2014-09-18T18:32:31Z</dcterms:modified>
</cp:coreProperties>
</file>